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55" r:id="rId2"/>
    <p:sldId id="394" r:id="rId3"/>
    <p:sldId id="386" r:id="rId4"/>
    <p:sldId id="387" r:id="rId5"/>
    <p:sldId id="388" r:id="rId6"/>
    <p:sldId id="389" r:id="rId7"/>
    <p:sldId id="390" r:id="rId8"/>
    <p:sldId id="391" r:id="rId9"/>
    <p:sldId id="392" r:id="rId10"/>
    <p:sldId id="393" r:id="rId11"/>
    <p:sldId id="395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8300"/>
    <a:srgbClr val="AF87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45" autoAdjust="0"/>
    <p:restoredTop sz="94660"/>
  </p:normalViewPr>
  <p:slideViewPr>
    <p:cSldViewPr snapToGrid="0">
      <p:cViewPr varScale="1">
        <p:scale>
          <a:sx n="62" d="100"/>
          <a:sy n="62" d="100"/>
        </p:scale>
        <p:origin x="6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E32C1-0CBB-4F40-8AF2-826C328ABF7D}" type="datetimeFigureOut">
              <a:rPr lang="fr-FR" smtClean="0"/>
              <a:t>20/10/2024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443C7F-A928-432E-886E-D57DEE243A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7723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F26029-6AD1-47C3-A7E8-AC985B3F1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6A5B054-B4F7-4E69-9262-297C837976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A6521F-BFBC-4CFF-927F-4117E012A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620F5-6ED4-4395-AD00-1422D910EBD6}" type="datetimeFigureOut">
              <a:rPr lang="fr-FR" smtClean="0"/>
              <a:t>20/10/2024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C8C8C1-EE63-4249-8496-2DD645C48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6CE743-D4D2-4099-BB21-B3E28BC6E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70322-332B-4E09-B395-57A8827E78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8045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C59F9F-8F15-4122-91A8-309C5D5B5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DDF50D5-BCA0-444D-B56C-2CB6F65921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DFA7853-EC20-45B8-AF8D-251DFF7C3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620F5-6ED4-4395-AD00-1422D910EBD6}" type="datetimeFigureOut">
              <a:rPr lang="fr-FR" smtClean="0"/>
              <a:t>20/10/2024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B8B5AFB-FBFC-416C-B64B-80AB2659C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158A89-E4E7-4857-AB4C-1A932B867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70322-332B-4E09-B395-57A8827E78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800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74795D0-1C10-458F-8A75-978C607E1F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8B9C946-B60A-4088-BF3A-18578B938F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278551-19AD-4C04-84FB-7C3445111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620F5-6ED4-4395-AD00-1422D910EBD6}" type="datetimeFigureOut">
              <a:rPr lang="fr-FR" smtClean="0"/>
              <a:t>20/10/2024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5BF5D4-0A88-4F45-9F80-C8229D840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3C83D9-67F9-4D3D-A52A-4B2FF64CE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70322-332B-4E09-B395-57A8827E78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0688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143587-0E3C-4FDD-84E7-E05ACEBF7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C30966-2B1A-4387-9501-628A16B8F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B8166F-3DA7-4C16-B8CD-B1E57B8FA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620F5-6ED4-4395-AD00-1422D910EBD6}" type="datetimeFigureOut">
              <a:rPr lang="fr-FR" smtClean="0"/>
              <a:t>20/10/2024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2379FD-AA81-4A29-BF45-D0B59D1F4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343DAD-7183-4AF9-BB97-F29EE2284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70322-332B-4E09-B395-57A8827E78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4555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6F3EC8-8186-43FE-9221-5D815E6FA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B661444-2C43-4F96-9E2E-BB12F0BBA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3CD215-B75A-4FD7-ADEB-BC8ECB34E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620F5-6ED4-4395-AD00-1422D910EBD6}" type="datetimeFigureOut">
              <a:rPr lang="fr-FR" smtClean="0"/>
              <a:t>20/10/2024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CC00C0-9528-4E21-B211-3E9BFF5A3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746911-31B5-47AF-AFDF-8244B486E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70322-332B-4E09-B395-57A8827E78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4869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394731-E86A-4045-8F35-A802CA523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2A731A-CB37-4D22-845C-2835F1857C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738E508-4005-477B-813B-F1C55DC9F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471BE7B-F166-4FCC-B438-A73B75D6E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620F5-6ED4-4395-AD00-1422D910EBD6}" type="datetimeFigureOut">
              <a:rPr lang="fr-FR" smtClean="0"/>
              <a:t>20/10/2024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CB2A394-89C7-4579-B9B6-B0D3E6119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F1D86CA-9089-4E04-9FA4-84FCBDB63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70322-332B-4E09-B395-57A8827E78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6530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2D7880-C1EB-4B50-8478-6977EA2A0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841D127-7DDB-4B45-88B0-BDF49AD7F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0E65944-6DC3-4989-9451-DB465ACC25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78BF9FB-13ED-4734-8A18-D3B7C7CB02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886CCCC-5A81-47EF-AAAD-28BC7DA8F0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6EBF72D-DBF7-4670-B69A-39A78102C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620F5-6ED4-4395-AD00-1422D910EBD6}" type="datetimeFigureOut">
              <a:rPr lang="fr-FR" smtClean="0"/>
              <a:t>20/10/2024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72E4A7A-7764-4979-B12A-3C44D61CD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83F7DBC-6E37-434B-BA9A-D2AEDF4B6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70322-332B-4E09-B395-57A8827E78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7793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272D1F-44AC-4E19-B111-A1873275F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5F9D0EC-66BB-473A-BE43-C8D064AF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620F5-6ED4-4395-AD00-1422D910EBD6}" type="datetimeFigureOut">
              <a:rPr lang="fr-FR" smtClean="0"/>
              <a:t>20/10/2024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BA88ED6-3504-4BDC-87D8-541900DF5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FABF052-7A15-4F73-AA9C-64402233E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70322-332B-4E09-B395-57A8827E78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6009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32A0C9E-3006-4E75-8DE9-C24401BA1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620F5-6ED4-4395-AD00-1422D910EBD6}" type="datetimeFigureOut">
              <a:rPr lang="fr-FR" smtClean="0"/>
              <a:t>20/10/2024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10FAF61-D732-43AD-99D9-D6553B2C7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777C942-26C8-4563-96B3-E8937C20F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70322-332B-4E09-B395-57A8827E78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3858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BDC2CC-8103-4D34-9576-A29BFACA3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3F7994A-3222-4835-A107-005145F67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24121EB-3B12-49E5-998B-FF37616C5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F7C0F74-4B71-47B9-8FC8-2467B64B8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620F5-6ED4-4395-AD00-1422D910EBD6}" type="datetimeFigureOut">
              <a:rPr lang="fr-FR" smtClean="0"/>
              <a:t>20/10/2024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9610058-7825-4FD8-B686-B9580CA6A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8B5A4DA-B326-4D53-8244-2E0629EEE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70322-332B-4E09-B395-57A8827E78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705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9B5272-F1E8-490D-8D6A-1B2F437A2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B13EA15-6831-48B4-BF74-EE029AFFBC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F27BF0B-0528-480C-A642-FCE808A87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0921018-929A-4BBA-85F5-CC21184B2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620F5-6ED4-4395-AD00-1422D910EBD6}" type="datetimeFigureOut">
              <a:rPr lang="fr-FR" smtClean="0"/>
              <a:t>20/10/2024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8E499DC-1E7A-4EAA-AC64-C674FE2C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4FF04DC-BA0D-45F9-BE7D-6B956E3A8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70322-332B-4E09-B395-57A8827E78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3576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4046750-8433-492B-823B-CBD5DC121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4A8C965-D85F-4204-AF87-24E5BAF169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3D11CF3-813C-472F-9FEF-E66A38D00B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620F5-6ED4-4395-AD00-1422D910EBD6}" type="datetimeFigureOut">
              <a:rPr lang="fr-FR" smtClean="0"/>
              <a:t>20/10/2024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8882505-6E40-4246-BC67-4ECC3FF79C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9ADEDC4-BA9E-4598-9B2D-C9CF4E09A4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70322-332B-4E09-B395-57A8827E78E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9285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87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BCFD251-F7BE-40A1-8853-AE2AE193C814}"/>
              </a:ext>
            </a:extLst>
          </p:cNvPr>
          <p:cNvSpPr txBox="1"/>
          <p:nvPr/>
        </p:nvSpPr>
        <p:spPr>
          <a:xfrm>
            <a:off x="301662" y="4917029"/>
            <a:ext cx="6523344" cy="160043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P. Gautier Mornas</a:t>
            </a:r>
          </a:p>
          <a:p>
            <a:r>
              <a:rPr lang="fr-FR" sz="2200" dirty="0">
                <a:solidFill>
                  <a:schemeClr val="bg1"/>
                </a:solidFill>
              </a:rPr>
              <a:t>délégué national à l’Art sacré</a:t>
            </a:r>
          </a:p>
          <a:p>
            <a:r>
              <a:rPr lang="fr-FR" sz="2200" i="1" dirty="0">
                <a:solidFill>
                  <a:schemeClr val="bg1"/>
                </a:solidFill>
              </a:rPr>
              <a:t>à la Conférence des évêques de France</a:t>
            </a:r>
          </a:p>
          <a:p>
            <a:r>
              <a:rPr lang="fr-FR" sz="2200" dirty="0">
                <a:solidFill>
                  <a:schemeClr val="bg1"/>
                </a:solidFill>
              </a:rPr>
              <a:t>secrétaire des Etats généraux du Patrimoine religieux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DA83147C-D4E2-4166-9F64-E0B08E835EE7}"/>
              </a:ext>
            </a:extLst>
          </p:cNvPr>
          <p:cNvCxnSpPr>
            <a:cxnSpLocks/>
          </p:cNvCxnSpPr>
          <p:nvPr/>
        </p:nvCxnSpPr>
        <p:spPr>
          <a:xfrm>
            <a:off x="301662" y="5075205"/>
            <a:ext cx="0" cy="131986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25EF3389-4274-4D65-A4AF-70AC3FAB451F}"/>
              </a:ext>
            </a:extLst>
          </p:cNvPr>
          <p:cNvSpPr txBox="1"/>
          <p:nvPr/>
        </p:nvSpPr>
        <p:spPr>
          <a:xfrm>
            <a:off x="301662" y="1397934"/>
            <a:ext cx="358218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</a:rPr>
              <a:t>- Regarder</a:t>
            </a:r>
          </a:p>
          <a:p>
            <a:r>
              <a:rPr lang="fr-FR" sz="4400" b="1" dirty="0">
                <a:solidFill>
                  <a:schemeClr val="bg1"/>
                </a:solidFill>
              </a:rPr>
              <a:t>- Interroger</a:t>
            </a:r>
          </a:p>
          <a:p>
            <a:r>
              <a:rPr lang="fr-FR" sz="4400" b="1" dirty="0">
                <a:solidFill>
                  <a:schemeClr val="bg1"/>
                </a:solidFill>
              </a:rPr>
              <a:t>- Valoriser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A5B56BC-3CDE-4477-9EBC-E1A512B39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977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390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87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25EF3389-4274-4D65-A4AF-70AC3FAB451F}"/>
              </a:ext>
            </a:extLst>
          </p:cNvPr>
          <p:cNvSpPr txBox="1"/>
          <p:nvPr/>
        </p:nvSpPr>
        <p:spPr>
          <a:xfrm>
            <a:off x="615579" y="1565080"/>
            <a:ext cx="708819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800" dirty="0">
                <a:solidFill>
                  <a:schemeClr val="bg1"/>
                </a:solidFill>
              </a:rPr>
              <a:t>Un </a:t>
            </a:r>
            <a:r>
              <a:rPr lang="fr-FR" sz="2800" b="1" dirty="0">
                <a:solidFill>
                  <a:schemeClr val="bg1"/>
                </a:solidFill>
              </a:rPr>
              <a:t>outil inédit </a:t>
            </a:r>
            <a:r>
              <a:rPr lang="fr-FR" sz="2800" dirty="0">
                <a:solidFill>
                  <a:schemeClr val="bg1"/>
                </a:solidFill>
              </a:rPr>
              <a:t>dans l’Eglise de France,</a:t>
            </a:r>
          </a:p>
          <a:p>
            <a:pPr algn="just"/>
            <a:r>
              <a:rPr lang="fr-FR" sz="2800" dirty="0">
                <a:solidFill>
                  <a:schemeClr val="bg1"/>
                </a:solidFill>
              </a:rPr>
              <a:t>qui mobilise</a:t>
            </a:r>
          </a:p>
          <a:p>
            <a:pPr algn="just"/>
            <a:endParaRPr lang="fr-FR" sz="1600" dirty="0">
              <a:solidFill>
                <a:schemeClr val="bg1"/>
              </a:solidFill>
            </a:endParaRPr>
          </a:p>
          <a:p>
            <a:pPr algn="just"/>
            <a:r>
              <a:rPr lang="fr-FR" sz="2800" dirty="0">
                <a:solidFill>
                  <a:schemeClr val="bg1"/>
                </a:solidFill>
              </a:rPr>
              <a:t>	en interne les réseaux ecclésiaux,</a:t>
            </a:r>
          </a:p>
          <a:p>
            <a:pPr algn="just"/>
            <a:r>
              <a:rPr lang="fr-FR" sz="2800" dirty="0">
                <a:solidFill>
                  <a:schemeClr val="bg1"/>
                </a:solidFill>
              </a:rPr>
              <a:t>	en externe les acteurs du patrimoine ;</a:t>
            </a:r>
          </a:p>
          <a:p>
            <a:pPr algn="just"/>
            <a:endParaRPr lang="fr-FR" sz="1600" dirty="0">
              <a:solidFill>
                <a:schemeClr val="bg1"/>
              </a:solidFill>
            </a:endParaRPr>
          </a:p>
          <a:p>
            <a:pPr algn="just"/>
            <a:r>
              <a:rPr lang="fr-FR" sz="2800" dirty="0">
                <a:solidFill>
                  <a:schemeClr val="bg1"/>
                </a:solidFill>
              </a:rPr>
              <a:t>	en métropole,</a:t>
            </a:r>
          </a:p>
          <a:p>
            <a:pPr algn="just"/>
            <a:r>
              <a:rPr lang="fr-FR" sz="2800" dirty="0">
                <a:solidFill>
                  <a:schemeClr val="bg1"/>
                </a:solidFill>
              </a:rPr>
              <a:t>	dans les Outre-mer.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66FEAC7-377D-48FB-BF3C-FB604D02B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5820">
            <a:off x="7966528" y="923770"/>
            <a:ext cx="3543600" cy="50104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2250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8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5BF4155-ED58-4F79-A5F6-F830DD923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7007"/>
            <a:ext cx="12192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23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8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25EF3389-4274-4D65-A4AF-70AC3FAB451F}"/>
              </a:ext>
            </a:extLst>
          </p:cNvPr>
          <p:cNvSpPr txBox="1"/>
          <p:nvPr/>
        </p:nvSpPr>
        <p:spPr>
          <a:xfrm>
            <a:off x="1565383" y="4377439"/>
            <a:ext cx="1040401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</a:rPr>
              <a:t>- Une Grande enquête nationale</a:t>
            </a:r>
          </a:p>
          <a:p>
            <a:r>
              <a:rPr lang="fr-FR" sz="4400" b="1" dirty="0">
                <a:solidFill>
                  <a:schemeClr val="bg1"/>
                </a:solidFill>
              </a:rPr>
              <a:t>- Une série d’auditions</a:t>
            </a:r>
          </a:p>
          <a:p>
            <a:r>
              <a:rPr lang="fr-FR" sz="4400" b="1" dirty="0">
                <a:solidFill>
                  <a:schemeClr val="bg1"/>
                </a:solidFill>
              </a:rPr>
              <a:t>- Un agenda d’évènements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C306E00-BF51-4E8D-B06C-0C9B2AC34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45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87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25EF3389-4274-4D65-A4AF-70AC3FAB451F}"/>
              </a:ext>
            </a:extLst>
          </p:cNvPr>
          <p:cNvSpPr txBox="1"/>
          <p:nvPr/>
        </p:nvSpPr>
        <p:spPr>
          <a:xfrm>
            <a:off x="615579" y="650680"/>
            <a:ext cx="708612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3200" b="1" dirty="0">
                <a:solidFill>
                  <a:schemeClr val="bg1"/>
                </a:solidFill>
              </a:rPr>
              <a:t>La Grande enquête nationale</a:t>
            </a:r>
          </a:p>
          <a:p>
            <a:pPr algn="just"/>
            <a:r>
              <a:rPr lang="fr-FR" sz="3200" b="1" dirty="0">
                <a:solidFill>
                  <a:schemeClr val="bg1"/>
                </a:solidFill>
              </a:rPr>
              <a:t>en quelques chiffres :</a:t>
            </a:r>
          </a:p>
          <a:p>
            <a:pPr algn="just"/>
            <a:endParaRPr lang="fr-FR" sz="3200" dirty="0">
              <a:solidFill>
                <a:schemeClr val="bg1"/>
              </a:solidFill>
            </a:endParaRPr>
          </a:p>
          <a:p>
            <a:pPr algn="just"/>
            <a:r>
              <a:rPr lang="fr-FR" sz="3200" dirty="0">
                <a:solidFill>
                  <a:schemeClr val="bg1"/>
                </a:solidFill>
              </a:rPr>
              <a:t>- 6 mois d’élaboration</a:t>
            </a:r>
          </a:p>
          <a:p>
            <a:pPr algn="just"/>
            <a:r>
              <a:rPr lang="fr-FR" sz="3200" dirty="0">
                <a:solidFill>
                  <a:schemeClr val="bg1"/>
                </a:solidFill>
              </a:rPr>
              <a:t>avec plus de 20 contributeurs</a:t>
            </a:r>
          </a:p>
          <a:p>
            <a:pPr algn="just"/>
            <a:endParaRPr lang="fr-FR" sz="3200" dirty="0">
              <a:solidFill>
                <a:schemeClr val="bg1"/>
              </a:solidFill>
            </a:endParaRPr>
          </a:p>
          <a:p>
            <a:pPr algn="just"/>
            <a:r>
              <a:rPr lang="fr-FR" sz="3200" dirty="0">
                <a:solidFill>
                  <a:schemeClr val="bg1"/>
                </a:solidFill>
              </a:rPr>
              <a:t>- 6 volets</a:t>
            </a:r>
          </a:p>
          <a:p>
            <a:pPr algn="just"/>
            <a:r>
              <a:rPr lang="fr-FR" sz="3200" dirty="0">
                <a:solidFill>
                  <a:schemeClr val="bg1"/>
                </a:solidFill>
              </a:rPr>
              <a:t>pour plus de 150 questions</a:t>
            </a:r>
          </a:p>
          <a:p>
            <a:pPr algn="just"/>
            <a:endParaRPr lang="fr-FR" sz="3200" dirty="0">
              <a:solidFill>
                <a:schemeClr val="bg1"/>
              </a:solidFill>
            </a:endParaRPr>
          </a:p>
          <a:p>
            <a:pPr algn="just"/>
            <a:r>
              <a:rPr lang="fr-FR" sz="3200" dirty="0">
                <a:solidFill>
                  <a:schemeClr val="bg1"/>
                </a:solidFill>
              </a:rPr>
              <a:t>- 4 mois de collecte d’informations</a:t>
            </a:r>
          </a:p>
          <a:p>
            <a:pPr algn="just"/>
            <a:r>
              <a:rPr lang="fr-FR" sz="3200" dirty="0">
                <a:solidFill>
                  <a:schemeClr val="bg1"/>
                </a:solidFill>
              </a:rPr>
              <a:t>partout en France</a:t>
            </a:r>
            <a:endParaRPr lang="fr-FR" sz="2800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93D9383-E1D9-4346-A92F-E55B03FE9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042" y="923770"/>
            <a:ext cx="3543600" cy="50104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9205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87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25EF3389-4274-4D65-A4AF-70AC3FAB451F}"/>
              </a:ext>
            </a:extLst>
          </p:cNvPr>
          <p:cNvSpPr txBox="1"/>
          <p:nvPr/>
        </p:nvSpPr>
        <p:spPr>
          <a:xfrm>
            <a:off x="615579" y="650680"/>
            <a:ext cx="6237708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2000" dirty="0">
                <a:solidFill>
                  <a:schemeClr val="bg1"/>
                </a:solidFill>
              </a:rPr>
              <a:t>« </a:t>
            </a:r>
            <a:r>
              <a:rPr lang="fr-FR" sz="2000" i="1" dirty="0">
                <a:solidFill>
                  <a:schemeClr val="bg1"/>
                </a:solidFill>
              </a:rPr>
              <a:t>Pierres précieuses</a:t>
            </a:r>
            <a:r>
              <a:rPr lang="fr-FR" sz="2000" dirty="0">
                <a:solidFill>
                  <a:schemeClr val="bg1"/>
                </a:solidFill>
              </a:rPr>
              <a:t> »</a:t>
            </a:r>
          </a:p>
          <a:p>
            <a:pPr algn="just"/>
            <a:endParaRPr lang="fr-FR" sz="3200" b="1" dirty="0">
              <a:solidFill>
                <a:schemeClr val="bg1"/>
              </a:solidFill>
            </a:endParaRPr>
          </a:p>
          <a:p>
            <a:pPr algn="just"/>
            <a:endParaRPr lang="fr-FR" sz="3200" b="1" dirty="0">
              <a:solidFill>
                <a:schemeClr val="bg1"/>
              </a:solidFill>
            </a:endParaRPr>
          </a:p>
          <a:p>
            <a:pPr algn="just"/>
            <a:endParaRPr lang="fr-FR" sz="3200" b="1" dirty="0">
              <a:solidFill>
                <a:schemeClr val="bg1"/>
              </a:solidFill>
            </a:endParaRPr>
          </a:p>
          <a:p>
            <a:pPr algn="just"/>
            <a:endParaRPr lang="fr-FR" sz="3200" b="1" dirty="0">
              <a:solidFill>
                <a:schemeClr val="bg1"/>
              </a:solidFill>
            </a:endParaRPr>
          </a:p>
          <a:p>
            <a:pPr algn="just"/>
            <a:r>
              <a:rPr lang="fr-FR" sz="4000" b="1" dirty="0">
                <a:solidFill>
                  <a:schemeClr val="bg1"/>
                </a:solidFill>
              </a:rPr>
              <a:t>Le patrimoine immobilier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DC17D4A-B45C-4149-9ADD-3AA111E30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242" y="0"/>
            <a:ext cx="4850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86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87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25EF3389-4274-4D65-A4AF-70AC3FAB451F}"/>
              </a:ext>
            </a:extLst>
          </p:cNvPr>
          <p:cNvSpPr txBox="1"/>
          <p:nvPr/>
        </p:nvSpPr>
        <p:spPr>
          <a:xfrm>
            <a:off x="615579" y="650680"/>
            <a:ext cx="6237708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2000" dirty="0">
                <a:solidFill>
                  <a:schemeClr val="bg1"/>
                </a:solidFill>
              </a:rPr>
              <a:t>« </a:t>
            </a:r>
            <a:r>
              <a:rPr lang="fr-FR" sz="2000" i="1" dirty="0">
                <a:solidFill>
                  <a:schemeClr val="bg1"/>
                </a:solidFill>
              </a:rPr>
              <a:t>Sauver les meubles</a:t>
            </a:r>
            <a:r>
              <a:rPr lang="fr-FR" sz="2000" dirty="0">
                <a:solidFill>
                  <a:schemeClr val="bg1"/>
                </a:solidFill>
              </a:rPr>
              <a:t> »</a:t>
            </a:r>
          </a:p>
          <a:p>
            <a:pPr algn="just"/>
            <a:endParaRPr lang="fr-FR" sz="3200" b="1" dirty="0">
              <a:solidFill>
                <a:schemeClr val="bg1"/>
              </a:solidFill>
            </a:endParaRPr>
          </a:p>
          <a:p>
            <a:pPr algn="just"/>
            <a:endParaRPr lang="fr-FR" sz="3200" b="1" dirty="0">
              <a:solidFill>
                <a:schemeClr val="bg1"/>
              </a:solidFill>
            </a:endParaRPr>
          </a:p>
          <a:p>
            <a:pPr algn="just"/>
            <a:endParaRPr lang="fr-FR" sz="3200" b="1" dirty="0">
              <a:solidFill>
                <a:schemeClr val="bg1"/>
              </a:solidFill>
            </a:endParaRPr>
          </a:p>
          <a:p>
            <a:pPr algn="just"/>
            <a:endParaRPr lang="fr-FR" sz="3200" b="1" dirty="0">
              <a:solidFill>
                <a:schemeClr val="bg1"/>
              </a:solidFill>
            </a:endParaRPr>
          </a:p>
          <a:p>
            <a:pPr algn="just"/>
            <a:r>
              <a:rPr lang="fr-FR" sz="4000" b="1" dirty="0">
                <a:solidFill>
                  <a:schemeClr val="bg1"/>
                </a:solidFill>
              </a:rPr>
              <a:t>Le patrimoine mobilier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94AA351-EB16-4BA7-8617-1BE04AD931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30" y="0"/>
            <a:ext cx="4850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313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87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25EF3389-4274-4D65-A4AF-70AC3FAB451F}"/>
              </a:ext>
            </a:extLst>
          </p:cNvPr>
          <p:cNvSpPr txBox="1"/>
          <p:nvPr/>
        </p:nvSpPr>
        <p:spPr>
          <a:xfrm>
            <a:off x="615579" y="650680"/>
            <a:ext cx="6237708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2000" dirty="0">
                <a:solidFill>
                  <a:schemeClr val="bg1"/>
                </a:solidFill>
              </a:rPr>
              <a:t>« </a:t>
            </a:r>
            <a:r>
              <a:rPr lang="fr-FR" sz="2000" i="1" dirty="0">
                <a:solidFill>
                  <a:schemeClr val="bg1"/>
                </a:solidFill>
              </a:rPr>
              <a:t>Conserver le vide et le plein</a:t>
            </a:r>
            <a:r>
              <a:rPr lang="fr-FR" sz="2000" dirty="0">
                <a:solidFill>
                  <a:schemeClr val="bg1"/>
                </a:solidFill>
              </a:rPr>
              <a:t> »</a:t>
            </a:r>
          </a:p>
          <a:p>
            <a:pPr algn="just"/>
            <a:endParaRPr lang="fr-FR" sz="3200" b="1" dirty="0">
              <a:solidFill>
                <a:schemeClr val="bg1"/>
              </a:solidFill>
            </a:endParaRPr>
          </a:p>
          <a:p>
            <a:pPr algn="just"/>
            <a:endParaRPr lang="fr-FR" sz="3200" b="1" dirty="0">
              <a:solidFill>
                <a:schemeClr val="bg1"/>
              </a:solidFill>
            </a:endParaRPr>
          </a:p>
          <a:p>
            <a:pPr algn="just"/>
            <a:endParaRPr lang="fr-FR" sz="3200" b="1" dirty="0">
              <a:solidFill>
                <a:schemeClr val="bg1"/>
              </a:solidFill>
            </a:endParaRPr>
          </a:p>
          <a:p>
            <a:pPr algn="just"/>
            <a:endParaRPr lang="fr-FR" sz="3200" b="1" dirty="0">
              <a:solidFill>
                <a:schemeClr val="bg1"/>
              </a:solidFill>
            </a:endParaRPr>
          </a:p>
          <a:p>
            <a:pPr algn="just"/>
            <a:r>
              <a:rPr lang="fr-FR" sz="4000" b="1" dirty="0">
                <a:solidFill>
                  <a:schemeClr val="bg1"/>
                </a:solidFill>
              </a:rPr>
              <a:t>Le patrimoine immatériel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9EE7A20-222B-47F8-AFA4-FD967305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948" y="0"/>
            <a:ext cx="4850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560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87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25EF3389-4274-4D65-A4AF-70AC3FAB451F}"/>
              </a:ext>
            </a:extLst>
          </p:cNvPr>
          <p:cNvSpPr txBox="1"/>
          <p:nvPr/>
        </p:nvSpPr>
        <p:spPr>
          <a:xfrm>
            <a:off x="615579" y="650680"/>
            <a:ext cx="6237708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2000" dirty="0">
                <a:solidFill>
                  <a:schemeClr val="bg1"/>
                </a:solidFill>
              </a:rPr>
              <a:t>« </a:t>
            </a:r>
            <a:r>
              <a:rPr lang="fr-FR" sz="2000" i="1" dirty="0">
                <a:solidFill>
                  <a:schemeClr val="bg1"/>
                </a:solidFill>
              </a:rPr>
              <a:t>Il n’est pas bon que l’homme soit seul</a:t>
            </a:r>
            <a:r>
              <a:rPr lang="fr-FR" sz="2000" dirty="0">
                <a:solidFill>
                  <a:schemeClr val="bg1"/>
                </a:solidFill>
              </a:rPr>
              <a:t> »</a:t>
            </a:r>
          </a:p>
          <a:p>
            <a:pPr algn="just"/>
            <a:endParaRPr lang="fr-FR" sz="3200" b="1" dirty="0">
              <a:solidFill>
                <a:schemeClr val="bg1"/>
              </a:solidFill>
            </a:endParaRPr>
          </a:p>
          <a:p>
            <a:pPr algn="just"/>
            <a:endParaRPr lang="fr-FR" sz="3200" b="1" dirty="0">
              <a:solidFill>
                <a:schemeClr val="bg1"/>
              </a:solidFill>
            </a:endParaRPr>
          </a:p>
          <a:p>
            <a:pPr algn="just"/>
            <a:endParaRPr lang="fr-FR" sz="3200" b="1" dirty="0">
              <a:solidFill>
                <a:schemeClr val="bg1"/>
              </a:solidFill>
            </a:endParaRPr>
          </a:p>
          <a:p>
            <a:pPr algn="just"/>
            <a:r>
              <a:rPr lang="fr-FR" sz="4000" b="1" dirty="0">
                <a:solidFill>
                  <a:schemeClr val="bg1"/>
                </a:solidFill>
              </a:rPr>
              <a:t>Les relations</a:t>
            </a:r>
          </a:p>
          <a:p>
            <a:pPr algn="just"/>
            <a:r>
              <a:rPr lang="fr-FR" sz="4000" b="1" dirty="0">
                <a:solidFill>
                  <a:schemeClr val="bg1"/>
                </a:solidFill>
              </a:rPr>
              <a:t>avec d’autres acteurs</a:t>
            </a:r>
          </a:p>
          <a:p>
            <a:pPr algn="just"/>
            <a:r>
              <a:rPr lang="fr-FR" sz="4000" b="1" dirty="0">
                <a:solidFill>
                  <a:schemeClr val="bg1"/>
                </a:solidFill>
              </a:rPr>
              <a:t>(du patrimoine religieux)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342B11-4558-4DB6-853D-15FA273DE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103" y="0"/>
            <a:ext cx="4852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82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87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25EF3389-4274-4D65-A4AF-70AC3FAB451F}"/>
              </a:ext>
            </a:extLst>
          </p:cNvPr>
          <p:cNvSpPr txBox="1"/>
          <p:nvPr/>
        </p:nvSpPr>
        <p:spPr>
          <a:xfrm>
            <a:off x="615579" y="650680"/>
            <a:ext cx="6237708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2000" dirty="0">
                <a:solidFill>
                  <a:schemeClr val="bg1"/>
                </a:solidFill>
              </a:rPr>
              <a:t>« </a:t>
            </a:r>
            <a:r>
              <a:rPr lang="fr-FR" sz="2000" i="1" dirty="0">
                <a:solidFill>
                  <a:schemeClr val="bg1"/>
                </a:solidFill>
              </a:rPr>
              <a:t>Sans le savoir, certains ont accueilli des anges</a:t>
            </a:r>
            <a:r>
              <a:rPr lang="fr-FR" sz="2000" dirty="0">
                <a:solidFill>
                  <a:schemeClr val="bg1"/>
                </a:solidFill>
              </a:rPr>
              <a:t> »</a:t>
            </a:r>
          </a:p>
          <a:p>
            <a:pPr algn="just"/>
            <a:endParaRPr lang="fr-FR" sz="3200" b="1" dirty="0">
              <a:solidFill>
                <a:schemeClr val="bg1"/>
              </a:solidFill>
            </a:endParaRPr>
          </a:p>
          <a:p>
            <a:pPr algn="just"/>
            <a:endParaRPr lang="fr-FR" sz="3200" b="1" dirty="0">
              <a:solidFill>
                <a:schemeClr val="bg1"/>
              </a:solidFill>
            </a:endParaRPr>
          </a:p>
          <a:p>
            <a:pPr algn="just"/>
            <a:endParaRPr lang="fr-FR" sz="3200" b="1" dirty="0">
              <a:solidFill>
                <a:schemeClr val="bg1"/>
              </a:solidFill>
            </a:endParaRPr>
          </a:p>
          <a:p>
            <a:pPr algn="just"/>
            <a:r>
              <a:rPr lang="fr-FR" sz="4000" b="1" dirty="0">
                <a:solidFill>
                  <a:schemeClr val="bg1"/>
                </a:solidFill>
              </a:rPr>
              <a:t>Les dimensions hospitalière</a:t>
            </a:r>
          </a:p>
          <a:p>
            <a:pPr algn="just"/>
            <a:r>
              <a:rPr lang="fr-FR" sz="4000" b="1" dirty="0">
                <a:solidFill>
                  <a:schemeClr val="bg1"/>
                </a:solidFill>
              </a:rPr>
              <a:t>et missionnaire</a:t>
            </a:r>
          </a:p>
          <a:p>
            <a:pPr algn="just"/>
            <a:r>
              <a:rPr lang="fr-FR" sz="4000" b="1" dirty="0">
                <a:solidFill>
                  <a:schemeClr val="bg1"/>
                </a:solidFill>
              </a:rPr>
              <a:t>(du patrimoine religieux)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13CB492-DB71-47A3-8723-C0F3C7096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105" y="0"/>
            <a:ext cx="4852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58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F87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25EF3389-4274-4D65-A4AF-70AC3FAB451F}"/>
              </a:ext>
            </a:extLst>
          </p:cNvPr>
          <p:cNvSpPr txBox="1"/>
          <p:nvPr/>
        </p:nvSpPr>
        <p:spPr>
          <a:xfrm>
            <a:off x="615579" y="650680"/>
            <a:ext cx="623770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2000" dirty="0">
                <a:solidFill>
                  <a:schemeClr val="bg1"/>
                </a:solidFill>
              </a:rPr>
              <a:t>« </a:t>
            </a:r>
            <a:r>
              <a:rPr lang="fr-FR" sz="2000" i="1" dirty="0">
                <a:solidFill>
                  <a:schemeClr val="bg1"/>
                </a:solidFill>
              </a:rPr>
              <a:t>Par la musique et par nos voix</a:t>
            </a:r>
            <a:r>
              <a:rPr lang="fr-FR" sz="2000" dirty="0">
                <a:solidFill>
                  <a:schemeClr val="bg1"/>
                </a:solidFill>
              </a:rPr>
              <a:t> »</a:t>
            </a:r>
          </a:p>
          <a:p>
            <a:pPr algn="just"/>
            <a:endParaRPr lang="fr-FR" sz="3200" b="1" dirty="0">
              <a:solidFill>
                <a:schemeClr val="bg1"/>
              </a:solidFill>
            </a:endParaRPr>
          </a:p>
          <a:p>
            <a:pPr algn="just"/>
            <a:endParaRPr lang="fr-FR" sz="3200" b="1" dirty="0">
              <a:solidFill>
                <a:schemeClr val="bg1"/>
              </a:solidFill>
            </a:endParaRPr>
          </a:p>
          <a:p>
            <a:pPr algn="just"/>
            <a:endParaRPr lang="fr-FR" sz="3200" b="1" dirty="0">
              <a:solidFill>
                <a:schemeClr val="bg1"/>
              </a:solidFill>
            </a:endParaRPr>
          </a:p>
          <a:p>
            <a:pPr algn="just"/>
            <a:r>
              <a:rPr lang="fr-FR" sz="4000" b="1" dirty="0">
                <a:solidFill>
                  <a:schemeClr val="bg1"/>
                </a:solidFill>
              </a:rPr>
              <a:t>L’univers sonore</a:t>
            </a:r>
          </a:p>
          <a:p>
            <a:pPr algn="just"/>
            <a:r>
              <a:rPr lang="fr-FR" sz="4000" b="1" dirty="0">
                <a:solidFill>
                  <a:schemeClr val="bg1"/>
                </a:solidFill>
              </a:rPr>
              <a:t>des églises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48C2273-0295-42FE-BA6E-D8407B4FC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375" y="0"/>
            <a:ext cx="4850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37781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3624</TotalTime>
  <Words>202</Words>
  <Application>Microsoft Office PowerPoint</Application>
  <PresentationFormat>Grand écran</PresentationFormat>
  <Paragraphs>67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Jacques de Chauvelin</dc:creator>
  <cp:lastModifiedBy>Gautier Mornas (Art sacré/Père)</cp:lastModifiedBy>
  <cp:revision>50</cp:revision>
  <dcterms:created xsi:type="dcterms:W3CDTF">2021-11-23T08:27:20Z</dcterms:created>
  <dcterms:modified xsi:type="dcterms:W3CDTF">2024-10-20T20:16:54Z</dcterms:modified>
</cp:coreProperties>
</file>