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1" r:id="rId5"/>
    <p:sldId id="282" r:id="rId6"/>
    <p:sldId id="260" r:id="rId7"/>
    <p:sldId id="263" r:id="rId8"/>
    <p:sldId id="283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4" r:id="rId17"/>
    <p:sldId id="284" r:id="rId18"/>
    <p:sldId id="285" r:id="rId19"/>
    <p:sldId id="275" r:id="rId20"/>
    <p:sldId id="270" r:id="rId21"/>
    <p:sldId id="271" r:id="rId22"/>
    <p:sldId id="276" r:id="rId23"/>
    <p:sldId id="277" r:id="rId24"/>
    <p:sldId id="292" r:id="rId25"/>
    <p:sldId id="278" r:id="rId26"/>
    <p:sldId id="272" r:id="rId27"/>
    <p:sldId id="279" r:id="rId28"/>
    <p:sldId id="280" r:id="rId29"/>
    <p:sldId id="286" r:id="rId30"/>
    <p:sldId id="281" r:id="rId31"/>
    <p:sldId id="287" r:id="rId32"/>
    <p:sldId id="289" r:id="rId33"/>
    <p:sldId id="290" r:id="rId34"/>
    <p:sldId id="291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213CB-B712-4A2A-B2B5-AD4A2B0F3865}" type="datetimeFigureOut">
              <a:rPr lang="fr-FR" smtClean="0"/>
              <a:t>20/10/2024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0F2-D6A5-4F50-B2E2-F60343C59C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667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213CB-B712-4A2A-B2B5-AD4A2B0F3865}" type="datetimeFigureOut">
              <a:rPr lang="fr-FR" smtClean="0"/>
              <a:t>20/10/2024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0F2-D6A5-4F50-B2E2-F60343C59C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8024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213CB-B712-4A2A-B2B5-AD4A2B0F3865}" type="datetimeFigureOut">
              <a:rPr lang="fr-FR" smtClean="0"/>
              <a:t>20/10/2024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0F2-D6A5-4F50-B2E2-F60343C59C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6332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213CB-B712-4A2A-B2B5-AD4A2B0F3865}" type="datetimeFigureOut">
              <a:rPr lang="fr-FR" smtClean="0"/>
              <a:t>20/10/2024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0F2-D6A5-4F50-B2E2-F60343C59C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9038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213CB-B712-4A2A-B2B5-AD4A2B0F3865}" type="datetimeFigureOut">
              <a:rPr lang="fr-FR" smtClean="0"/>
              <a:t>20/10/2024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0F2-D6A5-4F50-B2E2-F60343C59C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247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213CB-B712-4A2A-B2B5-AD4A2B0F3865}" type="datetimeFigureOut">
              <a:rPr lang="fr-FR" smtClean="0"/>
              <a:t>20/10/2024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0F2-D6A5-4F50-B2E2-F60343C59C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3619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213CB-B712-4A2A-B2B5-AD4A2B0F3865}" type="datetimeFigureOut">
              <a:rPr lang="fr-FR" smtClean="0"/>
              <a:t>20/10/2024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0F2-D6A5-4F50-B2E2-F60343C59C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8185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213CB-B712-4A2A-B2B5-AD4A2B0F3865}" type="datetimeFigureOut">
              <a:rPr lang="fr-FR" smtClean="0"/>
              <a:t>20/10/2024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0F2-D6A5-4F50-B2E2-F60343C59C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1900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213CB-B712-4A2A-B2B5-AD4A2B0F3865}" type="datetimeFigureOut">
              <a:rPr lang="fr-FR" smtClean="0"/>
              <a:t>20/10/2024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0F2-D6A5-4F50-B2E2-F60343C59C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7126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213CB-B712-4A2A-B2B5-AD4A2B0F3865}" type="datetimeFigureOut">
              <a:rPr lang="fr-FR" smtClean="0"/>
              <a:t>20/10/2024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0F2-D6A5-4F50-B2E2-F60343C59C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8932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213CB-B712-4A2A-B2B5-AD4A2B0F3865}" type="datetimeFigureOut">
              <a:rPr lang="fr-FR" smtClean="0"/>
              <a:t>20/10/2024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0F2-D6A5-4F50-B2E2-F60343C59C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91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213CB-B712-4A2A-B2B5-AD4A2B0F3865}" type="datetimeFigureOut">
              <a:rPr lang="fr-FR" smtClean="0"/>
              <a:t>20/10/2024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790F2-D6A5-4F50-B2E2-F60343C59C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36985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B7673A-FA81-4600-D0EA-1BF9C257B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19760"/>
            <a:ext cx="9062720" cy="3647439"/>
          </a:xfrm>
        </p:spPr>
        <p:txBody>
          <a:bodyPr>
            <a:normAutofit/>
          </a:bodyPr>
          <a:lstStyle/>
          <a:p>
            <a:r>
              <a:rPr lang="fr-FR" sz="7300" dirty="0"/>
              <a:t>Quels usages pour les églises ?</a:t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0633157-2659-EDF0-A198-D16FC3132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67198"/>
            <a:ext cx="9144000" cy="1869441"/>
          </a:xfrm>
        </p:spPr>
        <p:txBody>
          <a:bodyPr>
            <a:normAutofit/>
          </a:bodyPr>
          <a:lstStyle/>
          <a:p>
            <a:r>
              <a:rPr lang="fr-FR" sz="4800" dirty="0"/>
              <a:t>Héritages et mutations</a:t>
            </a:r>
          </a:p>
        </p:txBody>
      </p:sp>
    </p:spTree>
    <p:extLst>
      <p:ext uri="{BB962C8B-B14F-4D97-AF65-F5344CB8AC3E}">
        <p14:creationId xmlns:p14="http://schemas.microsoft.com/office/powerpoint/2010/main" val="646480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979721D-9D19-7031-6F5E-7ED547E98D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La Révolution</a:t>
            </a:r>
            <a:br>
              <a:rPr lang="fr-FR" dirty="0"/>
            </a:br>
            <a:r>
              <a:rPr lang="fr-FR" dirty="0"/>
              <a:t>Ruptures et continuités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8ADC9241-3A83-BE48-206A-0DDDF9100C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412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8F5FC22-C5D0-92C6-F20C-0161AA74C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763520"/>
          </a:xfrm>
        </p:spPr>
        <p:txBody>
          <a:bodyPr>
            <a:normAutofit/>
          </a:bodyPr>
          <a:lstStyle/>
          <a:p>
            <a:r>
              <a:rPr lang="fr-FR" dirty="0"/>
              <a:t>Bénédiction des étendards de la Garde Nationale par Mgr. de </a:t>
            </a:r>
            <a:r>
              <a:rPr lang="fr-FR" dirty="0" err="1"/>
              <a:t>Juigné</a:t>
            </a:r>
            <a:r>
              <a:rPr lang="fr-FR" dirty="0"/>
              <a:t> le 27 septembre 1789.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F8D47E6-0748-6EF0-F95C-2833C7B069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040" y="439974"/>
            <a:ext cx="5377498" cy="535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A7A31D9-1340-24A8-24BC-90D16E610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322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E724EB-F95B-4AA1-B063-3DC7C3E2D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Jacques </a:t>
            </a:r>
            <a:r>
              <a:rPr lang="fr-FR" sz="2800" dirty="0" err="1"/>
              <a:t>Swebach</a:t>
            </a:r>
            <a:r>
              <a:rPr lang="fr-FR" sz="2800" dirty="0"/>
              <a:t>-Desfontaines, pillage d’une église en 1793, Paris, Musée Carnavalet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7D2B4A3-EEFE-A0D1-1312-137B512F8C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160" y="1690688"/>
            <a:ext cx="6821170" cy="484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404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55A462-FBF3-7C67-BB88-EAE251E51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err="1"/>
              <a:t>Brongniard</a:t>
            </a:r>
            <a:r>
              <a:rPr lang="fr-FR" sz="3200" dirty="0"/>
              <a:t>, Projet de transformation de l’église Saint-Pierre de La Réole en temple de la Raison, 1793, Musée du Louvre.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92ECD83-6789-058C-1898-0FD980083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760" y="1894351"/>
            <a:ext cx="7163624" cy="4598524"/>
          </a:xfrm>
        </p:spPr>
      </p:pic>
    </p:spTree>
    <p:extLst>
      <p:ext uri="{BB962C8B-B14F-4D97-AF65-F5344CB8AC3E}">
        <p14:creationId xmlns:p14="http://schemas.microsoft.com/office/powerpoint/2010/main" val="3857439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D6F98B8-A418-8977-6C51-DF4EA7FD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400" dirty="0"/>
              <a:t>Antoine </a:t>
            </a:r>
            <a:r>
              <a:rPr lang="fr-FR" sz="2400" dirty="0" err="1"/>
              <a:t>Demachy</a:t>
            </a:r>
            <a:r>
              <a:rPr lang="fr-FR" sz="2400" dirty="0"/>
              <a:t> (G), Hubert Robert (D),</a:t>
            </a:r>
            <a:br>
              <a:rPr lang="fr-FR" sz="2400" dirty="0"/>
            </a:br>
            <a:r>
              <a:rPr lang="fr-FR" sz="2400" i="1" dirty="0"/>
              <a:t>Démolition de l’église Saint-Jean-en-Grève, </a:t>
            </a:r>
            <a:br>
              <a:rPr lang="fr-FR" sz="2400" i="1" dirty="0"/>
            </a:br>
            <a:r>
              <a:rPr lang="fr-FR" sz="2400" dirty="0"/>
              <a:t>v. 1800.</a:t>
            </a:r>
            <a:br>
              <a:rPr lang="fr-FR" sz="2400" i="1" dirty="0"/>
            </a:br>
            <a:r>
              <a:rPr lang="fr-FR" sz="2400" dirty="0"/>
              <a:t>Musée Carnavalet.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61D2DA4-62AC-3464-0851-2B11F367203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1933519"/>
            <a:ext cx="5181600" cy="413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69FFC1D6-93CC-BEF9-0FDE-02586FE2F8B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715" y="365125"/>
            <a:ext cx="4883579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018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65D634D-332C-6901-8954-711F548DC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4320" y="-787718"/>
            <a:ext cx="9144000" cy="4536758"/>
          </a:xfrm>
        </p:spPr>
        <p:txBody>
          <a:bodyPr>
            <a:normAutofit/>
          </a:bodyPr>
          <a:lstStyle/>
          <a:p>
            <a:r>
              <a:rPr lang="fr-FR" dirty="0"/>
              <a:t>La foi et l’histoire</a:t>
            </a:r>
            <a:br>
              <a:rPr lang="fr-FR" dirty="0"/>
            </a:br>
            <a:r>
              <a:rPr lang="fr-FR" dirty="0"/>
              <a:t>L’église dévotionnelle et l’église monument au XIXe siècle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9DCDFE65-745E-4797-6FFC-245AF0EC08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9697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E67CDE-E053-77C8-9B1C-EB095E392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Eugène Viollet-le-Duc, baptême du Comte de Paris à Notre-Dame de paris, 1841.</a:t>
            </a:r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649AB7B3-EA1D-9F82-9399-0302A1D27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7359" y="230376"/>
            <a:ext cx="4344805" cy="619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8" descr="Eugène Viollet-le-Duc - Baptême de Son Altesse Royale, Monseigneur le Comte de P...">
            <a:extLst>
              <a:ext uri="{FF2B5EF4-FFF2-40B4-BE49-F238E27FC236}">
                <a16:creationId xmlns:a16="http://schemas.microsoft.com/office/drawing/2014/main" id="{A165B5D6-F002-63FA-82C2-1A2518AFCBF3}"/>
              </a:ext>
            </a:extLst>
          </p:cNvPr>
          <p:cNvSpPr>
            <a:spLocks noGrp="1" noChangeAspect="1" noChangeArrowheads="1"/>
          </p:cNvSpPr>
          <p:nvPr>
            <p:ph type="body" sz="half" idx="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0983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10C27E-C027-0DFF-9AD9-8D02DE980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66969AE-4EA8-DBC8-CC18-4218F7E7C9E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Première Communion à Theophile Emmanuel Duverger">
            <a:extLst>
              <a:ext uri="{FF2B5EF4-FFF2-40B4-BE49-F238E27FC236}">
                <a16:creationId xmlns:a16="http://schemas.microsoft.com/office/drawing/2014/main" id="{5F1398FE-C7AC-D373-3E59-ED3A8BE932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743901"/>
            <a:ext cx="7906068" cy="556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461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F5351A64-E474-4025-0BBC-07F4D1BF6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180CF6D2-E8D9-394F-2D88-B5F787C33A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0560" y="1131635"/>
            <a:ext cx="8493760" cy="5487378"/>
          </a:xfrm>
        </p:spPr>
      </p:pic>
    </p:spTree>
    <p:extLst>
      <p:ext uri="{BB962C8B-B14F-4D97-AF65-F5344CB8AC3E}">
        <p14:creationId xmlns:p14="http://schemas.microsoft.com/office/powerpoint/2010/main" val="1725324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A0A8D94-90E1-9446-6957-F7F6EB94A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Mission héliographique, La cathédrale de Laon, 1851.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A945D6E-A2D5-3B5D-1C97-4BD0FA951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D383B42F-C20B-9DA4-CD9E-E3D216AA7C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2160" y="-11603"/>
            <a:ext cx="4826000" cy="6859947"/>
          </a:xfrm>
        </p:spPr>
      </p:pic>
    </p:spTree>
    <p:extLst>
      <p:ext uri="{BB962C8B-B14F-4D97-AF65-F5344CB8AC3E}">
        <p14:creationId xmlns:p14="http://schemas.microsoft.com/office/powerpoint/2010/main" val="2120714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48DB000-4BA6-0015-DD98-EFEAC96A2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1793557"/>
          </a:xfrm>
        </p:spPr>
        <p:txBody>
          <a:bodyPr>
            <a:noAutofit/>
          </a:bodyPr>
          <a:lstStyle/>
          <a:p>
            <a:r>
              <a:rPr lang="fr-FR" sz="5400" dirty="0"/>
              <a:t>L’église et la communauté civile</a:t>
            </a:r>
            <a:br>
              <a:rPr lang="fr-FR" sz="5400" dirty="0"/>
            </a:br>
            <a:r>
              <a:rPr lang="fr-FR" sz="5400" dirty="0"/>
              <a:t>sous l’Ancien Régime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FCB65504-6529-CF7F-0C8F-07CF47D05E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7235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6BCA7-54DA-F291-B4EA-3405D08E4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 descr="Cultes | Tigy">
            <a:extLst>
              <a:ext uri="{FF2B5EF4-FFF2-40B4-BE49-F238E27FC236}">
                <a16:creationId xmlns:a16="http://schemas.microsoft.com/office/drawing/2014/main" id="{D02E187F-9279-EFC7-119D-E5050B4963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720" y="171450"/>
            <a:ext cx="48768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Église Saint-Paul de Nîmes (Nîmes, 1849) | Structurae">
            <a:extLst>
              <a:ext uri="{FF2B5EF4-FFF2-40B4-BE49-F238E27FC236}">
                <a16:creationId xmlns:a16="http://schemas.microsoft.com/office/drawing/2014/main" id="{21EF4CFA-3765-8E78-E96B-DB9ADF2FD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" y="171450"/>
            <a:ext cx="4107180" cy="273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La cathédrale de la Major entre dans une nouvelle phase de sa restauration">
            <a:extLst>
              <a:ext uri="{FF2B5EF4-FFF2-40B4-BE49-F238E27FC236}">
                <a16:creationId xmlns:a16="http://schemas.microsoft.com/office/drawing/2014/main" id="{F4C9A197-EE6A-0BD5-203A-21854FFB1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080" y="94677"/>
            <a:ext cx="4148138" cy="385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EGLISE SAINT-HONORÉ (Machecoul) | Sud Retz Atlantique Tourisme">
            <a:extLst>
              <a:ext uri="{FF2B5EF4-FFF2-40B4-BE49-F238E27FC236}">
                <a16:creationId xmlns:a16="http://schemas.microsoft.com/office/drawing/2014/main" id="{AE23162D-BA15-B24B-3A15-F6812C5A4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780" y="3699448"/>
            <a:ext cx="2182177" cy="290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>
            <a:extLst>
              <a:ext uri="{FF2B5EF4-FFF2-40B4-BE49-F238E27FC236}">
                <a16:creationId xmlns:a16="http://schemas.microsoft.com/office/drawing/2014/main" id="{1500F4DD-3288-04FA-9CFA-7C4B27491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821" y="4096323"/>
            <a:ext cx="3556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Eglise Saint-Pierre - Eglises et patrimoine religieux de France">
            <a:extLst>
              <a:ext uri="{FF2B5EF4-FFF2-40B4-BE49-F238E27FC236}">
                <a16:creationId xmlns:a16="http://schemas.microsoft.com/office/drawing/2014/main" id="{C2B83902-890D-600F-F499-0AB938B9A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2" y="3252471"/>
            <a:ext cx="2182177" cy="290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39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9D70A8B-8FF3-AAE8-7958-FD6489CD25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Nouvelle société, nouveau usages ?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04F371F3-396F-4ADA-5825-14BFA44841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712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A3E600-BE21-983B-BEAA-7C40D83BA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1266" name="Picture 2" descr="BARRES : La grande Pitié des Eglises de France - Autographe, Edition  Originale - Edition-Originale.com">
            <a:extLst>
              <a:ext uri="{FF2B5EF4-FFF2-40B4-BE49-F238E27FC236}">
                <a16:creationId xmlns:a16="http://schemas.microsoft.com/office/drawing/2014/main" id="{B662FF96-BB72-F562-F4D1-78953A3082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73" y="169545"/>
            <a:ext cx="4215553" cy="63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Grisy-Suisnes Eglise à Grisy-Suisnes - Cartorum">
            <a:extLst>
              <a:ext uri="{FF2B5EF4-FFF2-40B4-BE49-F238E27FC236}">
                <a16:creationId xmlns:a16="http://schemas.microsoft.com/office/drawing/2014/main" id="{9609118F-89C8-56AF-61E6-A17DE64AA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026" y="169545"/>
            <a:ext cx="505777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Architectes GUÉNÉGO: Beffroi communal à Grisy-Suisnes">
            <a:extLst>
              <a:ext uri="{FF2B5EF4-FFF2-40B4-BE49-F238E27FC236}">
                <a16:creationId xmlns:a16="http://schemas.microsoft.com/office/drawing/2014/main" id="{0D2E2D07-8907-25F4-DDCA-E0E6AD978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080" y="3281502"/>
            <a:ext cx="4144010" cy="30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90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54A5448-602F-059A-3885-985452F23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dynamitage du clocher de Cinqueux, dans </a:t>
            </a:r>
            <a:r>
              <a:rPr lang="fr-FR" i="1" dirty="0"/>
              <a:t>L’illustration</a:t>
            </a:r>
            <a:r>
              <a:rPr lang="fr-FR" dirty="0"/>
              <a:t>.</a:t>
            </a:r>
          </a:p>
        </p:txBody>
      </p:sp>
      <p:pic>
        <p:nvPicPr>
          <p:cNvPr id="12290" name="Picture 2" descr="Document photo Destruction d'u clocher du XIe siécle à Cinqueux OIse 1910 |  eBay">
            <a:extLst>
              <a:ext uri="{FF2B5EF4-FFF2-40B4-BE49-F238E27FC236}">
                <a16:creationId xmlns:a16="http://schemas.microsoft.com/office/drawing/2014/main" id="{2AFBAB6C-C034-A4CF-5A65-1800229A02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240" y="103203"/>
            <a:ext cx="4809649" cy="64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1B88E45-3584-E51F-3D46-9B50DC6EC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7445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1B6954EA-195E-10F8-6EED-073BDA921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L’église de Wervicq-Sud pendant la première Guerre mondiale</a:t>
            </a:r>
          </a:p>
        </p:txBody>
      </p:sp>
      <p:pic>
        <p:nvPicPr>
          <p:cNvPr id="9218" name="Picture 2" descr="Historique de la ville - Ville de Wervicq-sud">
            <a:extLst>
              <a:ext uri="{FF2B5EF4-FFF2-40B4-BE49-F238E27FC236}">
                <a16:creationId xmlns:a16="http://schemas.microsoft.com/office/drawing/2014/main" id="{D2300221-A9EA-8FD0-51EA-F53A821A07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60" y="1939766"/>
            <a:ext cx="9067800" cy="384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141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5A0D05-2857-8E3C-1514-00FBF56AC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Des églises reconstruites après les guerres : Roye et Royan</a:t>
            </a:r>
          </a:p>
        </p:txBody>
      </p:sp>
      <p:pic>
        <p:nvPicPr>
          <p:cNvPr id="13314" name="Picture 2" descr="Image illustrative de l’article Église Saint-Pierre de Roye">
            <a:extLst>
              <a:ext uri="{FF2B5EF4-FFF2-40B4-BE49-F238E27FC236}">
                <a16:creationId xmlns:a16="http://schemas.microsoft.com/office/drawing/2014/main" id="{BCDDE220-68D3-B3C9-8BAD-8F4707CA41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0" y="1805305"/>
            <a:ext cx="590011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église Notre-Dame - c-royan.com, mémoire vive encyclopédique de Royan et sa  région Atlantique">
            <a:extLst>
              <a:ext uri="{FF2B5EF4-FFF2-40B4-BE49-F238E27FC236}">
                <a16:creationId xmlns:a16="http://schemas.microsoft.com/office/drawing/2014/main" id="{3A5D88A5-F242-9505-FC17-D5D25FE60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390" y="1394143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343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94AA35F-E03A-4B29-376F-B936FC04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Eglise Saint-Laurent à Saint-Laurent-du-Var en 1956 et en 2013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C3706E33-4994-369A-B3D7-BA47D73FBED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2333989"/>
            <a:ext cx="5181600" cy="333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F282932F-48FC-CDAF-5C39-252B73EECFA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2279666"/>
            <a:ext cx="5181600" cy="34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662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504628-34C7-575D-C74F-1A4F23807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Démolition des églises de Coulommiers</a:t>
            </a:r>
            <a:br>
              <a:rPr lang="fr-FR" sz="2400" dirty="0"/>
            </a:br>
            <a:r>
              <a:rPr lang="fr-FR" sz="2400" dirty="0"/>
              <a:t>(1968), Saint-Jacques d’Abbeville (2014)</a:t>
            </a:r>
            <a:br>
              <a:rPr lang="fr-FR" sz="2400" dirty="0"/>
            </a:br>
            <a:r>
              <a:rPr lang="fr-FR" sz="2400" dirty="0"/>
              <a:t>et </a:t>
            </a:r>
            <a:r>
              <a:rPr lang="fr-FR" sz="2400" dirty="0" err="1"/>
              <a:t>Asnan</a:t>
            </a:r>
            <a:r>
              <a:rPr lang="fr-FR" sz="2400" dirty="0"/>
              <a:t> (2019).</a:t>
            </a:r>
          </a:p>
        </p:txBody>
      </p:sp>
      <p:pic>
        <p:nvPicPr>
          <p:cNvPr id="15362" name="Picture 2" descr="L'église Saint-Denys en 1920.">
            <a:extLst>
              <a:ext uri="{FF2B5EF4-FFF2-40B4-BE49-F238E27FC236}">
                <a16:creationId xmlns:a16="http://schemas.microsoft.com/office/drawing/2014/main" id="{DC0F6E42-8A50-7FDD-626A-2F4B3ABDAF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8" y="1449705"/>
            <a:ext cx="3677789" cy="504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La démolition de l'église Saint-Jacques d'Abbeville dans l'annonce de  candidature d'Éric Zemmour - Courrier picard">
            <a:extLst>
              <a:ext uri="{FF2B5EF4-FFF2-40B4-BE49-F238E27FC236}">
                <a16:creationId xmlns:a16="http://schemas.microsoft.com/office/drawing/2014/main" id="{FE398CCB-2829-2EF3-7D17-DF19D1E03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009" y="274319"/>
            <a:ext cx="5853983" cy="329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'est toute notre vie qui part en éboulis&quot; : la destruction de l'église d' Asnan encore très contestée">
            <a:extLst>
              <a:ext uri="{FF2B5EF4-FFF2-40B4-BE49-F238E27FC236}">
                <a16:creationId xmlns:a16="http://schemas.microsoft.com/office/drawing/2014/main" id="{7FA2A883-05E5-DA80-3EE6-1C80208F5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009" y="3825338"/>
            <a:ext cx="3677790" cy="275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08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BEBF72-C2A2-A1C1-55A3-C2B6F7ED2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Eglises de Gesté et du Fief-</a:t>
            </a:r>
            <a:r>
              <a:rPr lang="fr-FR" sz="2400" dirty="0" err="1"/>
              <a:t>Sauvin</a:t>
            </a:r>
            <a:endParaRPr lang="fr-FR" sz="2400" dirty="0"/>
          </a:p>
        </p:txBody>
      </p:sp>
      <p:pic>
        <p:nvPicPr>
          <p:cNvPr id="16386" name="Picture 2" descr="EGLISE DE GESTÉ | ERB">
            <a:extLst>
              <a:ext uri="{FF2B5EF4-FFF2-40B4-BE49-F238E27FC236}">
                <a16:creationId xmlns:a16="http://schemas.microsoft.com/office/drawing/2014/main" id="{C9452AC8-F306-FE9D-91F3-A9B43DC28E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" y="1886426"/>
            <a:ext cx="6756027" cy="394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La Tribune de l'Art">
            <a:extLst>
              <a:ext uri="{FF2B5EF4-FFF2-40B4-BE49-F238E27FC236}">
                <a16:creationId xmlns:a16="http://schemas.microsoft.com/office/drawing/2014/main" id="{B4C52EC6-F9C9-A336-81FC-060342842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54000"/>
            <a:ext cx="4676775" cy="623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833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3CECBC-C77E-870A-EEBB-0D025E443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FDAE3E1-ACE7-C6D1-A7D8-083543F0BD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01823"/>
            <a:ext cx="8165601" cy="540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374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2E78983-E7CD-9F28-C445-51CB1D4AD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L’église Saint-Symphorien de Versailles vers 1780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B633C0-1889-D90B-9762-B96B54C694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8304" y="987425"/>
            <a:ext cx="4101967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1F7432D-BA72-C25E-8124-C964BD661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08914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26C5121-F1FE-925E-95DA-6B8E7367F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Notre-Dame de Paris, Basilique-cathédrale de Saint-Denis, des </a:t>
            </a:r>
            <a:r>
              <a:rPr lang="fr-FR" sz="2400"/>
              <a:t>chantiers emblématiques</a:t>
            </a:r>
            <a:endParaRPr lang="fr-FR" sz="2400" dirty="0"/>
          </a:p>
        </p:txBody>
      </p:sp>
      <p:pic>
        <p:nvPicPr>
          <p:cNvPr id="18434" name="Picture 2" descr="Notre dame de Paris, le chantier du siècle - Le Relais du Louvre">
            <a:extLst>
              <a:ext uri="{FF2B5EF4-FFF2-40B4-BE49-F238E27FC236}">
                <a16:creationId xmlns:a16="http://schemas.microsoft.com/office/drawing/2014/main" id="{8BA3FEDE-86BC-5DC5-A069-E051A847CF5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4" y="1920240"/>
            <a:ext cx="5920486" cy="370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La flèche gothique disparue de la basilique de Saint-Denis se refera pour  de bon! | Bilan">
            <a:extLst>
              <a:ext uri="{FF2B5EF4-FFF2-40B4-BE49-F238E27FC236}">
                <a16:creationId xmlns:a16="http://schemas.microsoft.com/office/drawing/2014/main" id="{80E0C67B-1445-2EC6-FA0E-166246CE09D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3389" y="1825625"/>
            <a:ext cx="445922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9879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CF8507-7A02-B395-4219-2B33847B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DED6088-1BF7-C632-DCAD-3E7B540DA0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560" y="361975"/>
            <a:ext cx="4651630" cy="26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undefined">
            <a:extLst>
              <a:ext uri="{FF2B5EF4-FFF2-40B4-BE49-F238E27FC236}">
                <a16:creationId xmlns:a16="http://schemas.microsoft.com/office/drawing/2014/main" id="{38FD2AF5-B6A8-79DC-A08B-01E685354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614160" cy="407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Le commissariat d'exposition - Souffle à l'espace Saint Pierre, Senlis -  Arroi">
            <a:extLst>
              <a:ext uri="{FF2B5EF4-FFF2-40B4-BE49-F238E27FC236}">
                <a16:creationId xmlns:a16="http://schemas.microsoft.com/office/drawing/2014/main" id="{7E68BEAB-68BF-5489-1A1B-030EED69F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170" y="3608143"/>
            <a:ext cx="6002020" cy="300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5049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86C8AB-5553-4D94-273A-BDD652524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 descr="Actualités - Festival de Saint-Denis - Édition 2024">
            <a:extLst>
              <a:ext uri="{FF2B5EF4-FFF2-40B4-BE49-F238E27FC236}">
                <a16:creationId xmlns:a16="http://schemas.microsoft.com/office/drawing/2014/main" id="{79655A53-60F3-4DFB-E3AF-81A7CE4FF8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" y="476409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Une intense semaine musicale au Festival de l'Abbaye de Sylvanès">
            <a:extLst>
              <a:ext uri="{FF2B5EF4-FFF2-40B4-BE49-F238E27FC236}">
                <a16:creationId xmlns:a16="http://schemas.microsoft.com/office/drawing/2014/main" id="{38330147-5839-A354-81BB-05512D4E72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174" name="Picture 6" descr="Accueil - Abbaye de Sylvanès">
            <a:extLst>
              <a:ext uri="{FF2B5EF4-FFF2-40B4-BE49-F238E27FC236}">
                <a16:creationId xmlns:a16="http://schemas.microsoft.com/office/drawing/2014/main" id="{885DC9A9-C896-A5F1-B0D6-2967F6BB9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180" y="141351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5111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2DBCD8-EDB1-81E9-41A2-24FAB2326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Près d'Yvetot, la traditionnelle messe de la moisson met à l'honneur le  monde agricole - Paris Normandie">
            <a:extLst>
              <a:ext uri="{FF2B5EF4-FFF2-40B4-BE49-F238E27FC236}">
                <a16:creationId xmlns:a16="http://schemas.microsoft.com/office/drawing/2014/main" id="{3A692A55-59DF-EF95-1B49-0803B6B3C0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7" y="128905"/>
            <a:ext cx="6122380" cy="344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Lauzerte - Castelsarrasin">
            <a:extLst>
              <a:ext uri="{FF2B5EF4-FFF2-40B4-BE49-F238E27FC236}">
                <a16:creationId xmlns:a16="http://schemas.microsoft.com/office/drawing/2014/main" id="{EDB585C0-3649-98B6-DA9F-343FC9EEE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178" y="595948"/>
            <a:ext cx="4732302" cy="266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luges, en souvenir d'Edith Piaf... - Martel - Gluges – Lot - Midi-Pyrénées  - Grand Sud Insolite et Secret">
            <a:extLst>
              <a:ext uri="{FF2B5EF4-FFF2-40B4-BE49-F238E27FC236}">
                <a16:creationId xmlns:a16="http://schemas.microsoft.com/office/drawing/2014/main" id="{CC448F17-72B9-C2BE-8C4B-499498706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039552"/>
            <a:ext cx="321310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À Martel, l'église de Gluges célébrera Édith Piaf, qui avait aidé à rénover  deux de ses vitraux - ladepeche.fr">
            <a:extLst>
              <a:ext uri="{FF2B5EF4-FFF2-40B4-BE49-F238E27FC236}">
                <a16:creationId xmlns:a16="http://schemas.microsoft.com/office/drawing/2014/main" id="{4D74A812-6B81-B34C-4846-3C1898CFB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818" y="3576320"/>
            <a:ext cx="5365265" cy="303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908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0A41DB-7CB7-9BFF-9215-F49A322A3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8" name="Picture 8">
            <a:extLst>
              <a:ext uri="{FF2B5EF4-FFF2-40B4-BE49-F238E27FC236}">
                <a16:creationId xmlns:a16="http://schemas.microsoft.com/office/drawing/2014/main" id="{2822C3F7-905E-88CC-0886-B410A35CE4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17" y="1523365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Il était impossible de ne pas les accueillir» : à Lyon, 50 migrants dorment  dans une église">
            <a:extLst>
              <a:ext uri="{FF2B5EF4-FFF2-40B4-BE49-F238E27FC236}">
                <a16:creationId xmlns:a16="http://schemas.microsoft.com/office/drawing/2014/main" id="{1D5073A6-34CC-3DF7-2CF2-6A154A088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868" y="299005"/>
            <a:ext cx="5812790" cy="290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Laudun : à Notre-Dame-la-Neuve séance de catéchisme et éveil à la foi -  midilibre.fr">
            <a:extLst>
              <a:ext uri="{FF2B5EF4-FFF2-40B4-BE49-F238E27FC236}">
                <a16:creationId xmlns:a16="http://schemas.microsoft.com/office/drawing/2014/main" id="{C9AC5216-9339-8208-20B9-B0BEF6A74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708" y="3429000"/>
            <a:ext cx="5540092" cy="312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553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ABF250A-9A43-6BD2-D9AA-2DC1FC8F6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6FACD34C-3C07-8678-A1A2-A312DC7A42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898" y="128035"/>
            <a:ext cx="4571926" cy="6364840"/>
          </a:xfrm>
        </p:spPr>
      </p:pic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7F3E4C89-DF62-DEA9-9D5C-4775104A68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19" y="102004"/>
            <a:ext cx="5047861" cy="6390871"/>
          </a:xfrm>
        </p:spPr>
      </p:pic>
    </p:spTree>
    <p:extLst>
      <p:ext uri="{BB962C8B-B14F-4D97-AF65-F5344CB8AC3E}">
        <p14:creationId xmlns:p14="http://schemas.microsoft.com/office/powerpoint/2010/main" val="2772943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890E06-55C0-D4DF-DF3B-3820A0313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Saulgues</a:t>
            </a:r>
            <a:r>
              <a:rPr lang="fr-FR" dirty="0"/>
              <a:t>, Chaire, v. 1855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27909EB-46EA-B4A3-3EF6-55A31DB437A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88AFF7F-0028-DDC1-1DEF-EAC1A2D032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280" y="187334"/>
            <a:ext cx="4318000" cy="648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243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0374F1F-E27F-B1B6-3836-4D799A471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Saint-Eustache, banc d’œuvre, XVIIIe – XIXe siècle.</a:t>
            </a:r>
          </a:p>
        </p:txBody>
      </p:sp>
      <p:pic>
        <p:nvPicPr>
          <p:cNvPr id="2050" name="Picture 2" descr="P1020659_Paris_Ier_Eglise_Saint-Eustache_Banc_d'oeuvre_rwk">
            <a:extLst>
              <a:ext uri="{FF2B5EF4-FFF2-40B4-BE49-F238E27FC236}">
                <a16:creationId xmlns:a16="http://schemas.microsoft.com/office/drawing/2014/main" id="{0FE03B4E-909F-3AD1-96B2-AD05BED46B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8871" y="987425"/>
            <a:ext cx="5660834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ABF6CDF-B3D1-D651-EAB0-6E4E048A2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3960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2238127-BFE5-5EF0-A5C3-FDD6A813E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Antoine </a:t>
            </a:r>
            <a:r>
              <a:rPr lang="fr-FR" dirty="0" err="1"/>
              <a:t>Demachy</a:t>
            </a:r>
            <a:r>
              <a:rPr lang="fr-FR" dirty="0"/>
              <a:t>, </a:t>
            </a:r>
            <a:r>
              <a:rPr lang="fr-FR" i="1" dirty="0"/>
              <a:t>Prédication dans une église, </a:t>
            </a:r>
            <a:r>
              <a:rPr lang="fr-FR" dirty="0"/>
              <a:t>v. 1780, Musée </a:t>
            </a:r>
            <a:br>
              <a:rPr lang="fr-FR" dirty="0"/>
            </a:br>
            <a:r>
              <a:rPr lang="fr-FR" dirty="0" err="1"/>
              <a:t>Carbavalet</a:t>
            </a:r>
            <a:endParaRPr lang="fr-FR" i="1" dirty="0"/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636E4445-DEA6-4952-EEE2-03AB607532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5902960" y="126168"/>
            <a:ext cx="4836160" cy="6740399"/>
          </a:xfr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86729A7-F6EB-146D-F733-1F5870168C2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044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F20573E9-F4A4-F4B1-68F2-A594B9D8C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0" y="365125"/>
            <a:ext cx="1696720" cy="5202555"/>
          </a:xfrm>
        </p:spPr>
        <p:txBody>
          <a:bodyPr>
            <a:normAutofit/>
          </a:bodyPr>
          <a:lstStyle/>
          <a:p>
            <a:r>
              <a:rPr lang="fr-FR" sz="2400" dirty="0"/>
              <a:t>Villiers-le-Bel</a:t>
            </a:r>
            <a:br>
              <a:rPr lang="fr-FR" sz="2400" dirty="0"/>
            </a:br>
            <a:r>
              <a:rPr lang="fr-FR" sz="2400" dirty="0"/>
              <a:t>Eglise </a:t>
            </a:r>
            <a:br>
              <a:rPr lang="fr-FR" sz="2400" dirty="0"/>
            </a:br>
            <a:r>
              <a:rPr lang="fr-FR" sz="2400" dirty="0"/>
              <a:t>Saint-Didier</a:t>
            </a:r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C0EEF7D8-AD48-1771-9B17-548797B51E4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157686" cy="687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ndefined">
            <a:extLst>
              <a:ext uri="{FF2B5EF4-FFF2-40B4-BE49-F238E27FC236}">
                <a16:creationId xmlns:a16="http://schemas.microsoft.com/office/drawing/2014/main" id="{3D1AA4AC-5CE7-3EF6-F12A-1C572D621CC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314" y="-21064"/>
            <a:ext cx="5157686" cy="687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300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2BB943-C4BB-6D95-11B5-C76C17771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chœur de Notre-Dame de Paris lors d’un Te Deum en 1669.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641D77C-F49D-9A39-FC09-98E2B29413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4000" y="2550954"/>
            <a:ext cx="4064000" cy="290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889111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277</Words>
  <Application>Microsoft Office PowerPoint</Application>
  <PresentationFormat>Grand écran</PresentationFormat>
  <Paragraphs>25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1_Thème Office</vt:lpstr>
      <vt:lpstr>Quels usages pour les églises ? </vt:lpstr>
      <vt:lpstr>L’église et la communauté civile sous l’Ancien Régime</vt:lpstr>
      <vt:lpstr>L’église Saint-Symphorien de Versailles vers 1780</vt:lpstr>
      <vt:lpstr>Présentation PowerPoint</vt:lpstr>
      <vt:lpstr>Saulgues, Chaire, v. 1855</vt:lpstr>
      <vt:lpstr>Saint-Eustache, banc d’œuvre, XVIIIe – XIXe siècle.</vt:lpstr>
      <vt:lpstr>Antoine Demachy, Prédication dans une église, v. 1780, Musée  Carbavalet</vt:lpstr>
      <vt:lpstr>Villiers-le-Bel Eglise  Saint-Didier</vt:lpstr>
      <vt:lpstr>Le chœur de Notre-Dame de Paris lors d’un Te Deum en 1669. </vt:lpstr>
      <vt:lpstr>La Révolution Ruptures et continuités</vt:lpstr>
      <vt:lpstr>Bénédiction des étendards de la Garde Nationale par Mgr. de Juigné le 27 septembre 1789.</vt:lpstr>
      <vt:lpstr>Jacques Swebach-Desfontaines, pillage d’une église en 1793, Paris, Musée Carnavalet</vt:lpstr>
      <vt:lpstr>Brongniard, Projet de transformation de l’église Saint-Pierre de La Réole en temple de la Raison, 1793, Musée du Louvre.</vt:lpstr>
      <vt:lpstr>Antoine Demachy (G), Hubert Robert (D), Démolition de l’église Saint-Jean-en-Grève,  v. 1800. Musée Carnavalet.</vt:lpstr>
      <vt:lpstr>La foi et l’histoire L’église dévotionnelle et l’église monument au XIXe siècle</vt:lpstr>
      <vt:lpstr>Eugène Viollet-le-Duc, baptême du Comte de Paris à Notre-Dame de paris, 1841.</vt:lpstr>
      <vt:lpstr>Présentation PowerPoint</vt:lpstr>
      <vt:lpstr>Présentation PowerPoint</vt:lpstr>
      <vt:lpstr>Mission héliographique, La cathédrale de Laon, 1851.</vt:lpstr>
      <vt:lpstr>Présentation PowerPoint</vt:lpstr>
      <vt:lpstr>Nouvelle société, nouveau usages ?</vt:lpstr>
      <vt:lpstr>Présentation PowerPoint</vt:lpstr>
      <vt:lpstr>Le dynamitage du clocher de Cinqueux, dans L’illustration.</vt:lpstr>
      <vt:lpstr>L’église de Wervicq-Sud pendant la première Guerre mondiale</vt:lpstr>
      <vt:lpstr>Des églises reconstruites après les guerres : Roye et Royan</vt:lpstr>
      <vt:lpstr>Eglise Saint-Laurent à Saint-Laurent-du-Var en 1956 et en 2013</vt:lpstr>
      <vt:lpstr>Démolition des églises de Coulommiers (1968), Saint-Jacques d’Abbeville (2014) et Asnan (2019).</vt:lpstr>
      <vt:lpstr>Eglises de Gesté et du Fief-Sauvin</vt:lpstr>
      <vt:lpstr>Présentation PowerPoint</vt:lpstr>
      <vt:lpstr>Notre-Dame de Paris, Basilique-cathédrale de Saint-Denis, des chantiers emblématiques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Mathieu Lours</dc:creator>
  <cp:lastModifiedBy>Mathieu Lours</cp:lastModifiedBy>
  <cp:revision>9</cp:revision>
  <dcterms:created xsi:type="dcterms:W3CDTF">2024-10-20T18:46:54Z</dcterms:created>
  <dcterms:modified xsi:type="dcterms:W3CDTF">2024-10-20T21:09:04Z</dcterms:modified>
</cp:coreProperties>
</file>