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0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7A982-F8F7-4E2B-8DF6-95701F3E6FED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4" csCatId="accent2" phldr="1"/>
      <dgm:spPr/>
    </dgm:pt>
    <dgm:pt modelId="{514DC614-3C2A-4FD3-BB74-BEB7D15B25D7}">
      <dgm:prSet phldrT="[Texte]"/>
      <dgm:spPr>
        <a:solidFill>
          <a:srgbClr val="7F0F2A"/>
        </a:solidFill>
      </dgm:spPr>
      <dgm:t>
        <a:bodyPr/>
        <a:lstStyle/>
        <a:p>
          <a:r>
            <a:rPr lang="fr-FR" b="1" dirty="0">
              <a:latin typeface="Jost" pitchFamily="2" charset="0"/>
              <a:ea typeface="Jost" pitchFamily="2" charset="0"/>
            </a:rPr>
            <a:t>Historienne de l’Art</a:t>
          </a:r>
        </a:p>
      </dgm:t>
    </dgm:pt>
    <dgm:pt modelId="{DC7057EA-2C07-46E9-AF5A-639489C92B4A}" type="parTrans" cxnId="{4109058F-FF6D-4216-8EEC-7F7B0EDEC7D0}">
      <dgm:prSet/>
      <dgm:spPr/>
      <dgm:t>
        <a:bodyPr/>
        <a:lstStyle/>
        <a:p>
          <a:endParaRPr lang="fr-FR" b="1">
            <a:latin typeface="Maiandra GD" panose="020E0502030308020204" pitchFamily="34" charset="0"/>
          </a:endParaRPr>
        </a:p>
      </dgm:t>
    </dgm:pt>
    <dgm:pt modelId="{8D8555C5-0E9A-4184-AE7A-D583DF84D301}" type="sibTrans" cxnId="{4109058F-FF6D-4216-8EEC-7F7B0EDEC7D0}">
      <dgm:prSet/>
      <dgm:spPr>
        <a:ln>
          <a:solidFill>
            <a:srgbClr val="7F0F2A"/>
          </a:solidFill>
        </a:ln>
      </dgm:spPr>
      <dgm:t>
        <a:bodyPr/>
        <a:lstStyle/>
        <a:p>
          <a:endParaRPr lang="fr-FR" b="1">
            <a:latin typeface="Maiandra GD" panose="020E0502030308020204" pitchFamily="34" charset="0"/>
          </a:endParaRPr>
        </a:p>
      </dgm:t>
    </dgm:pt>
    <dgm:pt modelId="{DC9D9823-D4D3-49AB-B38D-D524BDAB744C}">
      <dgm:prSet phldrT="[Texte]"/>
      <dgm:spPr>
        <a:solidFill>
          <a:srgbClr val="7F0F2A"/>
        </a:solidFill>
      </dgm:spPr>
      <dgm:t>
        <a:bodyPr/>
        <a:lstStyle/>
        <a:p>
          <a:r>
            <a:rPr lang="fr-FR" b="1" dirty="0">
              <a:latin typeface="Jost" pitchFamily="2" charset="0"/>
              <a:ea typeface="Jost" pitchFamily="2" charset="0"/>
            </a:rPr>
            <a:t>Enseignante Agrégée en Zep+++ à Molenbeek</a:t>
          </a:r>
        </a:p>
      </dgm:t>
    </dgm:pt>
    <dgm:pt modelId="{61B8EF7E-2D34-434D-BF39-D0B87CE67E90}" type="parTrans" cxnId="{C0A4ACF7-6AAC-404D-8B23-641DE0FC9410}">
      <dgm:prSet/>
      <dgm:spPr/>
      <dgm:t>
        <a:bodyPr/>
        <a:lstStyle/>
        <a:p>
          <a:endParaRPr lang="fr-FR" b="1">
            <a:latin typeface="Maiandra GD" panose="020E0502030308020204" pitchFamily="34" charset="0"/>
          </a:endParaRPr>
        </a:p>
      </dgm:t>
    </dgm:pt>
    <dgm:pt modelId="{AFCE322A-0E42-4B24-9DDF-CD4BC50A8E96}" type="sibTrans" cxnId="{C0A4ACF7-6AAC-404D-8B23-641DE0FC9410}">
      <dgm:prSet/>
      <dgm:spPr/>
      <dgm:t>
        <a:bodyPr/>
        <a:lstStyle/>
        <a:p>
          <a:endParaRPr lang="fr-FR" b="1">
            <a:latin typeface="Maiandra GD" panose="020E0502030308020204" pitchFamily="34" charset="0"/>
          </a:endParaRPr>
        </a:p>
      </dgm:t>
    </dgm:pt>
    <dgm:pt modelId="{DE42CCD6-3C39-4F92-ADD3-F7DCC098985D}">
      <dgm:prSet phldrT="[Texte]"/>
      <dgm:spPr>
        <a:solidFill>
          <a:srgbClr val="7F0F2A"/>
        </a:solidFill>
      </dgm:spPr>
      <dgm:t>
        <a:bodyPr/>
        <a:lstStyle/>
        <a:p>
          <a:r>
            <a:rPr lang="fr-BE" b="1" dirty="0">
              <a:latin typeface="Maiandra GD" panose="020E0502030308020204" pitchFamily="34" charset="0"/>
            </a:rPr>
            <a:t>  </a:t>
          </a:r>
          <a:r>
            <a:rPr lang="fr-BE" b="1" dirty="0">
              <a:latin typeface="Jost" pitchFamily="2" charset="0"/>
              <a:ea typeface="Jost" pitchFamily="2" charset="0"/>
            </a:rPr>
            <a:t>Présidente de l’association AÉM</a:t>
          </a:r>
          <a:endParaRPr lang="fr-FR" b="1" dirty="0">
            <a:latin typeface="Jost" pitchFamily="2" charset="0"/>
            <a:ea typeface="Jost" pitchFamily="2" charset="0"/>
          </a:endParaRPr>
        </a:p>
      </dgm:t>
    </dgm:pt>
    <dgm:pt modelId="{84A5DF1D-C66C-480F-BB87-FB39AC292492}" type="parTrans" cxnId="{38DFB375-865F-4268-9890-FA4B22A9502F}">
      <dgm:prSet/>
      <dgm:spPr/>
      <dgm:t>
        <a:bodyPr/>
        <a:lstStyle/>
        <a:p>
          <a:endParaRPr lang="fr-FR" b="1">
            <a:latin typeface="Maiandra GD" panose="020E0502030308020204" pitchFamily="34" charset="0"/>
          </a:endParaRPr>
        </a:p>
      </dgm:t>
    </dgm:pt>
    <dgm:pt modelId="{927E8F3E-AD3B-4550-8112-5351ABC0D35C}" type="sibTrans" cxnId="{38DFB375-865F-4268-9890-FA4B22A9502F}">
      <dgm:prSet/>
      <dgm:spPr/>
      <dgm:t>
        <a:bodyPr/>
        <a:lstStyle/>
        <a:p>
          <a:endParaRPr lang="fr-FR" b="1">
            <a:latin typeface="Maiandra GD" panose="020E0502030308020204" pitchFamily="34" charset="0"/>
          </a:endParaRPr>
        </a:p>
      </dgm:t>
    </dgm:pt>
    <dgm:pt modelId="{3EB14CF9-F416-4425-B392-A72D22A9D56F}">
      <dgm:prSet phldrT="[Texte]"/>
      <dgm:spPr>
        <a:solidFill>
          <a:srgbClr val="7F0F2A"/>
        </a:solidFill>
      </dgm:spPr>
      <dgm:t>
        <a:bodyPr/>
        <a:lstStyle/>
        <a:p>
          <a:r>
            <a:rPr lang="fr-FR" b="1" dirty="0">
              <a:latin typeface="Jost" pitchFamily="2" charset="0"/>
              <a:ea typeface="Jost" pitchFamily="2" charset="0"/>
            </a:rPr>
            <a:t>Déléguée de Pays de la Meuse</a:t>
          </a:r>
        </a:p>
        <a:p>
          <a:r>
            <a:rPr lang="fr-FR" b="1" dirty="0">
              <a:latin typeface="Jost" pitchFamily="2" charset="0"/>
              <a:ea typeface="Jost" pitchFamily="2" charset="0"/>
            </a:rPr>
            <a:t>Fondation du Patrimoine</a:t>
          </a:r>
        </a:p>
      </dgm:t>
    </dgm:pt>
    <dgm:pt modelId="{86A43020-E9E8-4F7C-B692-A370E36E5A96}" type="parTrans" cxnId="{CDC7A839-A784-4AEE-BC81-58C3352F97BE}">
      <dgm:prSet/>
      <dgm:spPr/>
      <dgm:t>
        <a:bodyPr/>
        <a:lstStyle/>
        <a:p>
          <a:endParaRPr lang="fr-FR">
            <a:latin typeface="Maiandra GD" panose="020E0502030308020204" pitchFamily="34" charset="0"/>
          </a:endParaRPr>
        </a:p>
      </dgm:t>
    </dgm:pt>
    <dgm:pt modelId="{65C37A79-C497-4DBC-A0AF-5A45BC88D77E}" type="sibTrans" cxnId="{CDC7A839-A784-4AEE-BC81-58C3352F97BE}">
      <dgm:prSet/>
      <dgm:spPr/>
      <dgm:t>
        <a:bodyPr/>
        <a:lstStyle/>
        <a:p>
          <a:endParaRPr lang="fr-FR">
            <a:latin typeface="Maiandra GD" panose="020E0502030308020204" pitchFamily="34" charset="0"/>
          </a:endParaRPr>
        </a:p>
      </dgm:t>
    </dgm:pt>
    <dgm:pt modelId="{75D2E5C6-5C19-4736-88BC-B2ECC6912692}">
      <dgm:prSet phldrT="[Texte]"/>
      <dgm:spPr>
        <a:solidFill>
          <a:srgbClr val="7F0F2A"/>
        </a:solidFill>
      </dgm:spPr>
      <dgm:t>
        <a:bodyPr/>
        <a:lstStyle/>
        <a:p>
          <a:r>
            <a:rPr lang="fr-FR" b="1" dirty="0">
              <a:latin typeface="Jost" pitchFamily="2" charset="0"/>
              <a:ea typeface="Jost" pitchFamily="2" charset="0"/>
            </a:rPr>
            <a:t>Fondatrice Présidente EOGEF-OC Grand-Est de France (2017-2022)</a:t>
          </a:r>
        </a:p>
      </dgm:t>
    </dgm:pt>
    <dgm:pt modelId="{4EB6A44E-5828-4C53-9C11-0D62BBF9B69A}" type="parTrans" cxnId="{D95C58FB-5365-4C25-960D-349B0660E1B9}">
      <dgm:prSet/>
      <dgm:spPr/>
      <dgm:t>
        <a:bodyPr/>
        <a:lstStyle/>
        <a:p>
          <a:endParaRPr lang="fr-FR">
            <a:latin typeface="Maiandra GD" panose="020E0502030308020204" pitchFamily="34" charset="0"/>
          </a:endParaRPr>
        </a:p>
      </dgm:t>
    </dgm:pt>
    <dgm:pt modelId="{828917B1-9FA8-4BEE-914D-167F15D5649E}" type="sibTrans" cxnId="{D95C58FB-5365-4C25-960D-349B0660E1B9}">
      <dgm:prSet/>
      <dgm:spPr/>
      <dgm:t>
        <a:bodyPr/>
        <a:lstStyle/>
        <a:p>
          <a:endParaRPr lang="fr-FR">
            <a:latin typeface="Maiandra GD" panose="020E0502030308020204" pitchFamily="34" charset="0"/>
          </a:endParaRPr>
        </a:p>
      </dgm:t>
    </dgm:pt>
    <dgm:pt modelId="{BB21E37E-D544-45DF-B0EA-3F12ECB0DC2E}" type="pres">
      <dgm:prSet presAssocID="{FC87A982-F8F7-4E2B-8DF6-95701F3E6FED}" presName="Name0" presStyleCnt="0">
        <dgm:presLayoutVars>
          <dgm:chMax val="7"/>
          <dgm:chPref val="7"/>
          <dgm:dir/>
        </dgm:presLayoutVars>
      </dgm:prSet>
      <dgm:spPr/>
    </dgm:pt>
    <dgm:pt modelId="{3744A28B-51FC-4798-87A9-C0C0027CCA74}" type="pres">
      <dgm:prSet presAssocID="{FC87A982-F8F7-4E2B-8DF6-95701F3E6FED}" presName="Name1" presStyleCnt="0"/>
      <dgm:spPr/>
    </dgm:pt>
    <dgm:pt modelId="{3D50241E-2BCF-4E1E-A01D-EF988BFD0569}" type="pres">
      <dgm:prSet presAssocID="{FC87A982-F8F7-4E2B-8DF6-95701F3E6FED}" presName="cycle" presStyleCnt="0"/>
      <dgm:spPr/>
    </dgm:pt>
    <dgm:pt modelId="{7F3EC4B0-4501-4AFB-9F86-6473717A457C}" type="pres">
      <dgm:prSet presAssocID="{FC87A982-F8F7-4E2B-8DF6-95701F3E6FED}" presName="srcNode" presStyleLbl="node1" presStyleIdx="0" presStyleCnt="5"/>
      <dgm:spPr/>
    </dgm:pt>
    <dgm:pt modelId="{4B8DC8D4-E40F-43B2-975B-1EB71176626E}" type="pres">
      <dgm:prSet presAssocID="{FC87A982-F8F7-4E2B-8DF6-95701F3E6FED}" presName="conn" presStyleLbl="parChTrans1D2" presStyleIdx="0" presStyleCnt="1"/>
      <dgm:spPr/>
    </dgm:pt>
    <dgm:pt modelId="{055A9E1B-4A51-4D51-B964-16DBC2C1DF00}" type="pres">
      <dgm:prSet presAssocID="{FC87A982-F8F7-4E2B-8DF6-95701F3E6FED}" presName="extraNode" presStyleLbl="node1" presStyleIdx="0" presStyleCnt="5"/>
      <dgm:spPr/>
    </dgm:pt>
    <dgm:pt modelId="{6DA5A998-382C-44DB-8BB6-2BD372A9DA1E}" type="pres">
      <dgm:prSet presAssocID="{FC87A982-F8F7-4E2B-8DF6-95701F3E6FED}" presName="dstNode" presStyleLbl="node1" presStyleIdx="0" presStyleCnt="5"/>
      <dgm:spPr/>
    </dgm:pt>
    <dgm:pt modelId="{34505D7E-6A2C-48C5-873F-BA08D93685CB}" type="pres">
      <dgm:prSet presAssocID="{514DC614-3C2A-4FD3-BB74-BEB7D15B25D7}" presName="text_1" presStyleLbl="node1" presStyleIdx="0" presStyleCnt="5">
        <dgm:presLayoutVars>
          <dgm:bulletEnabled val="1"/>
        </dgm:presLayoutVars>
      </dgm:prSet>
      <dgm:spPr/>
    </dgm:pt>
    <dgm:pt modelId="{EB2436ED-F174-47B2-BA43-29218ACC8909}" type="pres">
      <dgm:prSet presAssocID="{514DC614-3C2A-4FD3-BB74-BEB7D15B25D7}" presName="accent_1" presStyleCnt="0"/>
      <dgm:spPr/>
    </dgm:pt>
    <dgm:pt modelId="{783E1B16-5CDF-44ED-BBB0-EA969B5F7FB9}" type="pres">
      <dgm:prSet presAssocID="{514DC614-3C2A-4FD3-BB74-BEB7D15B25D7}" presName="accentRepeatNode" presStyleLbl="solidFgAcc1" presStyleIdx="0" presStyleCnt="5"/>
      <dgm:spPr>
        <a:ln>
          <a:solidFill>
            <a:srgbClr val="7F0F2A"/>
          </a:solidFill>
        </a:ln>
      </dgm:spPr>
    </dgm:pt>
    <dgm:pt modelId="{3BFCE3F3-63D4-4F0C-A778-9BE8FF57F556}" type="pres">
      <dgm:prSet presAssocID="{DC9D9823-D4D3-49AB-B38D-D524BDAB744C}" presName="text_2" presStyleLbl="node1" presStyleIdx="1" presStyleCnt="5">
        <dgm:presLayoutVars>
          <dgm:bulletEnabled val="1"/>
        </dgm:presLayoutVars>
      </dgm:prSet>
      <dgm:spPr/>
    </dgm:pt>
    <dgm:pt modelId="{C90D36FB-6F81-4A76-B85C-173BB5EA8909}" type="pres">
      <dgm:prSet presAssocID="{DC9D9823-D4D3-49AB-B38D-D524BDAB744C}" presName="accent_2" presStyleCnt="0"/>
      <dgm:spPr/>
    </dgm:pt>
    <dgm:pt modelId="{82DFA5FC-1C33-4CF7-890C-D06C491A71A9}" type="pres">
      <dgm:prSet presAssocID="{DC9D9823-D4D3-49AB-B38D-D524BDAB744C}" presName="accentRepeatNode" presStyleLbl="solidFgAcc1" presStyleIdx="1" presStyleCnt="5"/>
      <dgm:spPr>
        <a:ln>
          <a:solidFill>
            <a:srgbClr val="7F0F2A"/>
          </a:solidFill>
        </a:ln>
      </dgm:spPr>
    </dgm:pt>
    <dgm:pt modelId="{297EC584-8C01-49EA-84BD-A19CCEF66374}" type="pres">
      <dgm:prSet presAssocID="{DE42CCD6-3C39-4F92-ADD3-F7DCC098985D}" presName="text_3" presStyleLbl="node1" presStyleIdx="2" presStyleCnt="5">
        <dgm:presLayoutVars>
          <dgm:bulletEnabled val="1"/>
        </dgm:presLayoutVars>
      </dgm:prSet>
      <dgm:spPr/>
    </dgm:pt>
    <dgm:pt modelId="{3C98A072-FE68-4F49-9723-575705F5D6DD}" type="pres">
      <dgm:prSet presAssocID="{DE42CCD6-3C39-4F92-ADD3-F7DCC098985D}" presName="accent_3" presStyleCnt="0"/>
      <dgm:spPr/>
    </dgm:pt>
    <dgm:pt modelId="{44F02825-410F-422D-B204-8FEE8AF4D451}" type="pres">
      <dgm:prSet presAssocID="{DE42CCD6-3C39-4F92-ADD3-F7DCC098985D}" presName="accentRepeatNode" presStyleLbl="solidFgAcc1" presStyleIdx="2" presStyleCnt="5" custScaleX="99827" custScaleY="99827"/>
      <dgm:spPr>
        <a:ln>
          <a:solidFill>
            <a:srgbClr val="7F0F2A"/>
          </a:solidFill>
        </a:ln>
      </dgm:spPr>
    </dgm:pt>
    <dgm:pt modelId="{888AEEF1-2535-4980-A859-A3DD769B44B5}" type="pres">
      <dgm:prSet presAssocID="{3EB14CF9-F416-4425-B392-A72D22A9D56F}" presName="text_4" presStyleLbl="node1" presStyleIdx="3" presStyleCnt="5">
        <dgm:presLayoutVars>
          <dgm:bulletEnabled val="1"/>
        </dgm:presLayoutVars>
      </dgm:prSet>
      <dgm:spPr/>
    </dgm:pt>
    <dgm:pt modelId="{C2BBE5AB-7C48-4FC9-8CAD-2344DE0C182E}" type="pres">
      <dgm:prSet presAssocID="{3EB14CF9-F416-4425-B392-A72D22A9D56F}" presName="accent_4" presStyleCnt="0"/>
      <dgm:spPr/>
    </dgm:pt>
    <dgm:pt modelId="{793E3542-DE6C-4CB4-9D40-58308534934F}" type="pres">
      <dgm:prSet presAssocID="{3EB14CF9-F416-4425-B392-A72D22A9D56F}" presName="accentRepeatNode" presStyleLbl="solidFgAcc1" presStyleIdx="3" presStyleCnt="5"/>
      <dgm:spPr>
        <a:ln>
          <a:solidFill>
            <a:srgbClr val="7F0F2A"/>
          </a:solidFill>
        </a:ln>
      </dgm:spPr>
    </dgm:pt>
    <dgm:pt modelId="{9E0B18D2-3E71-4B8A-ACCF-1F37BA38AE09}" type="pres">
      <dgm:prSet presAssocID="{75D2E5C6-5C19-4736-88BC-B2ECC6912692}" presName="text_5" presStyleLbl="node1" presStyleIdx="4" presStyleCnt="5">
        <dgm:presLayoutVars>
          <dgm:bulletEnabled val="1"/>
        </dgm:presLayoutVars>
      </dgm:prSet>
      <dgm:spPr/>
    </dgm:pt>
    <dgm:pt modelId="{6729DA1C-F60C-4B05-BC79-70BCA7FAD494}" type="pres">
      <dgm:prSet presAssocID="{75D2E5C6-5C19-4736-88BC-B2ECC6912692}" presName="accent_5" presStyleCnt="0"/>
      <dgm:spPr/>
    </dgm:pt>
    <dgm:pt modelId="{4B05BBF2-7D6B-4629-AA7D-2F446FD0A824}" type="pres">
      <dgm:prSet presAssocID="{75D2E5C6-5C19-4736-88BC-B2ECC6912692}" presName="accentRepeatNode" presStyleLbl="solidFgAcc1" presStyleIdx="4" presStyleCnt="5"/>
      <dgm:spPr>
        <a:ln>
          <a:solidFill>
            <a:srgbClr val="7F0F2A"/>
          </a:solidFill>
        </a:ln>
      </dgm:spPr>
    </dgm:pt>
  </dgm:ptLst>
  <dgm:cxnLst>
    <dgm:cxn modelId="{7DC4911C-9ADC-4733-8EDC-B56ABAE2333A}" type="presOf" srcId="{75D2E5C6-5C19-4736-88BC-B2ECC6912692}" destId="{9E0B18D2-3E71-4B8A-ACCF-1F37BA38AE09}" srcOrd="0" destOrd="0" presId="urn:microsoft.com/office/officeart/2008/layout/VerticalCurvedList"/>
    <dgm:cxn modelId="{C1A15625-D6BD-40A7-AA94-6C8A949C7253}" type="presOf" srcId="{514DC614-3C2A-4FD3-BB74-BEB7D15B25D7}" destId="{34505D7E-6A2C-48C5-873F-BA08D93685CB}" srcOrd="0" destOrd="0" presId="urn:microsoft.com/office/officeart/2008/layout/VerticalCurvedList"/>
    <dgm:cxn modelId="{CDC7A839-A784-4AEE-BC81-58C3352F97BE}" srcId="{FC87A982-F8F7-4E2B-8DF6-95701F3E6FED}" destId="{3EB14CF9-F416-4425-B392-A72D22A9D56F}" srcOrd="3" destOrd="0" parTransId="{86A43020-E9E8-4F7C-B692-A370E36E5A96}" sibTransId="{65C37A79-C497-4DBC-A0AF-5A45BC88D77E}"/>
    <dgm:cxn modelId="{38DFB375-865F-4268-9890-FA4B22A9502F}" srcId="{FC87A982-F8F7-4E2B-8DF6-95701F3E6FED}" destId="{DE42CCD6-3C39-4F92-ADD3-F7DCC098985D}" srcOrd="2" destOrd="0" parTransId="{84A5DF1D-C66C-480F-BB87-FB39AC292492}" sibTransId="{927E8F3E-AD3B-4550-8112-5351ABC0D35C}"/>
    <dgm:cxn modelId="{928F3F80-B2D3-4148-9714-D9A90BADA54D}" type="presOf" srcId="{8D8555C5-0E9A-4184-AE7A-D583DF84D301}" destId="{4B8DC8D4-E40F-43B2-975B-1EB71176626E}" srcOrd="0" destOrd="0" presId="urn:microsoft.com/office/officeart/2008/layout/VerticalCurvedList"/>
    <dgm:cxn modelId="{4109058F-FF6D-4216-8EEC-7F7B0EDEC7D0}" srcId="{FC87A982-F8F7-4E2B-8DF6-95701F3E6FED}" destId="{514DC614-3C2A-4FD3-BB74-BEB7D15B25D7}" srcOrd="0" destOrd="0" parTransId="{DC7057EA-2C07-46E9-AF5A-639489C92B4A}" sibTransId="{8D8555C5-0E9A-4184-AE7A-D583DF84D301}"/>
    <dgm:cxn modelId="{5CF95EA7-EABC-4BF9-AF3F-E1F978A5486A}" type="presOf" srcId="{FC87A982-F8F7-4E2B-8DF6-95701F3E6FED}" destId="{BB21E37E-D544-45DF-B0EA-3F12ECB0DC2E}" srcOrd="0" destOrd="0" presId="urn:microsoft.com/office/officeart/2008/layout/VerticalCurvedList"/>
    <dgm:cxn modelId="{454006C8-044D-4135-A708-8DC3AECEF4C6}" type="presOf" srcId="{DC9D9823-D4D3-49AB-B38D-D524BDAB744C}" destId="{3BFCE3F3-63D4-4F0C-A778-9BE8FF57F556}" srcOrd="0" destOrd="0" presId="urn:microsoft.com/office/officeart/2008/layout/VerticalCurvedList"/>
    <dgm:cxn modelId="{07297CD2-3034-4B12-8513-A25DDC964916}" type="presOf" srcId="{3EB14CF9-F416-4425-B392-A72D22A9D56F}" destId="{888AEEF1-2535-4980-A859-A3DD769B44B5}" srcOrd="0" destOrd="0" presId="urn:microsoft.com/office/officeart/2008/layout/VerticalCurvedList"/>
    <dgm:cxn modelId="{8BBF82D4-A1B0-40FA-8B6A-22527BEE53B4}" type="presOf" srcId="{DE42CCD6-3C39-4F92-ADD3-F7DCC098985D}" destId="{297EC584-8C01-49EA-84BD-A19CCEF66374}" srcOrd="0" destOrd="0" presId="urn:microsoft.com/office/officeart/2008/layout/VerticalCurvedList"/>
    <dgm:cxn modelId="{C0A4ACF7-6AAC-404D-8B23-641DE0FC9410}" srcId="{FC87A982-F8F7-4E2B-8DF6-95701F3E6FED}" destId="{DC9D9823-D4D3-49AB-B38D-D524BDAB744C}" srcOrd="1" destOrd="0" parTransId="{61B8EF7E-2D34-434D-BF39-D0B87CE67E90}" sibTransId="{AFCE322A-0E42-4B24-9DDF-CD4BC50A8E96}"/>
    <dgm:cxn modelId="{D95C58FB-5365-4C25-960D-349B0660E1B9}" srcId="{FC87A982-F8F7-4E2B-8DF6-95701F3E6FED}" destId="{75D2E5C6-5C19-4736-88BC-B2ECC6912692}" srcOrd="4" destOrd="0" parTransId="{4EB6A44E-5828-4C53-9C11-0D62BBF9B69A}" sibTransId="{828917B1-9FA8-4BEE-914D-167F15D5649E}"/>
    <dgm:cxn modelId="{DAC32B3C-AE7B-425A-BBB7-96DA7EE3D106}" type="presParOf" srcId="{BB21E37E-D544-45DF-B0EA-3F12ECB0DC2E}" destId="{3744A28B-51FC-4798-87A9-C0C0027CCA74}" srcOrd="0" destOrd="0" presId="urn:microsoft.com/office/officeart/2008/layout/VerticalCurvedList"/>
    <dgm:cxn modelId="{F7874126-D4A9-49C2-9829-442B5676C0D0}" type="presParOf" srcId="{3744A28B-51FC-4798-87A9-C0C0027CCA74}" destId="{3D50241E-2BCF-4E1E-A01D-EF988BFD0569}" srcOrd="0" destOrd="0" presId="urn:microsoft.com/office/officeart/2008/layout/VerticalCurvedList"/>
    <dgm:cxn modelId="{E6DEE33D-AB94-4A06-919F-2DD7F7709F54}" type="presParOf" srcId="{3D50241E-2BCF-4E1E-A01D-EF988BFD0569}" destId="{7F3EC4B0-4501-4AFB-9F86-6473717A457C}" srcOrd="0" destOrd="0" presId="urn:microsoft.com/office/officeart/2008/layout/VerticalCurvedList"/>
    <dgm:cxn modelId="{D5FEFAC5-F980-4514-82E6-C1E04442D6ED}" type="presParOf" srcId="{3D50241E-2BCF-4E1E-A01D-EF988BFD0569}" destId="{4B8DC8D4-E40F-43B2-975B-1EB71176626E}" srcOrd="1" destOrd="0" presId="urn:microsoft.com/office/officeart/2008/layout/VerticalCurvedList"/>
    <dgm:cxn modelId="{C94EB4D2-AF6A-431A-82F6-04EA3EC2E34B}" type="presParOf" srcId="{3D50241E-2BCF-4E1E-A01D-EF988BFD0569}" destId="{055A9E1B-4A51-4D51-B964-16DBC2C1DF00}" srcOrd="2" destOrd="0" presId="urn:microsoft.com/office/officeart/2008/layout/VerticalCurvedList"/>
    <dgm:cxn modelId="{CC9C0AF1-B0B8-4EBB-962A-11ACD2E53DE2}" type="presParOf" srcId="{3D50241E-2BCF-4E1E-A01D-EF988BFD0569}" destId="{6DA5A998-382C-44DB-8BB6-2BD372A9DA1E}" srcOrd="3" destOrd="0" presId="urn:microsoft.com/office/officeart/2008/layout/VerticalCurvedList"/>
    <dgm:cxn modelId="{74AD3626-3C24-48D0-A8BE-9217EC5004D0}" type="presParOf" srcId="{3744A28B-51FC-4798-87A9-C0C0027CCA74}" destId="{34505D7E-6A2C-48C5-873F-BA08D93685CB}" srcOrd="1" destOrd="0" presId="urn:microsoft.com/office/officeart/2008/layout/VerticalCurvedList"/>
    <dgm:cxn modelId="{DC53A50F-9BCF-4C00-9316-E21F66F9F712}" type="presParOf" srcId="{3744A28B-51FC-4798-87A9-C0C0027CCA74}" destId="{EB2436ED-F174-47B2-BA43-29218ACC8909}" srcOrd="2" destOrd="0" presId="urn:microsoft.com/office/officeart/2008/layout/VerticalCurvedList"/>
    <dgm:cxn modelId="{7C99D3BA-BD1F-4241-B958-A6C27C3643F0}" type="presParOf" srcId="{EB2436ED-F174-47B2-BA43-29218ACC8909}" destId="{783E1B16-5CDF-44ED-BBB0-EA969B5F7FB9}" srcOrd="0" destOrd="0" presId="urn:microsoft.com/office/officeart/2008/layout/VerticalCurvedList"/>
    <dgm:cxn modelId="{D16BA03B-61AE-4F87-B99A-CCEB7647D346}" type="presParOf" srcId="{3744A28B-51FC-4798-87A9-C0C0027CCA74}" destId="{3BFCE3F3-63D4-4F0C-A778-9BE8FF57F556}" srcOrd="3" destOrd="0" presId="urn:microsoft.com/office/officeart/2008/layout/VerticalCurvedList"/>
    <dgm:cxn modelId="{F4CA3377-2C79-4625-BE01-2C7C478C9739}" type="presParOf" srcId="{3744A28B-51FC-4798-87A9-C0C0027CCA74}" destId="{C90D36FB-6F81-4A76-B85C-173BB5EA8909}" srcOrd="4" destOrd="0" presId="urn:microsoft.com/office/officeart/2008/layout/VerticalCurvedList"/>
    <dgm:cxn modelId="{905A5B4E-039F-445E-BF26-82F6C715CEE6}" type="presParOf" srcId="{C90D36FB-6F81-4A76-B85C-173BB5EA8909}" destId="{82DFA5FC-1C33-4CF7-890C-D06C491A71A9}" srcOrd="0" destOrd="0" presId="urn:microsoft.com/office/officeart/2008/layout/VerticalCurvedList"/>
    <dgm:cxn modelId="{2A57C31A-150A-4614-8DCD-1B62F07A6A9A}" type="presParOf" srcId="{3744A28B-51FC-4798-87A9-C0C0027CCA74}" destId="{297EC584-8C01-49EA-84BD-A19CCEF66374}" srcOrd="5" destOrd="0" presId="urn:microsoft.com/office/officeart/2008/layout/VerticalCurvedList"/>
    <dgm:cxn modelId="{268B7C82-F334-4EEA-A853-D0C73B5332DB}" type="presParOf" srcId="{3744A28B-51FC-4798-87A9-C0C0027CCA74}" destId="{3C98A072-FE68-4F49-9723-575705F5D6DD}" srcOrd="6" destOrd="0" presId="urn:microsoft.com/office/officeart/2008/layout/VerticalCurvedList"/>
    <dgm:cxn modelId="{49B006C2-CFF3-453F-8F7A-37CEBAC8D3D6}" type="presParOf" srcId="{3C98A072-FE68-4F49-9723-575705F5D6DD}" destId="{44F02825-410F-422D-B204-8FEE8AF4D451}" srcOrd="0" destOrd="0" presId="urn:microsoft.com/office/officeart/2008/layout/VerticalCurvedList"/>
    <dgm:cxn modelId="{6F3CE45A-404B-4C28-9526-C1F0C6CA2271}" type="presParOf" srcId="{3744A28B-51FC-4798-87A9-C0C0027CCA74}" destId="{888AEEF1-2535-4980-A859-A3DD769B44B5}" srcOrd="7" destOrd="0" presId="urn:microsoft.com/office/officeart/2008/layout/VerticalCurvedList"/>
    <dgm:cxn modelId="{2C97E9FE-74E2-4488-AA20-C8AFD9C7ACF0}" type="presParOf" srcId="{3744A28B-51FC-4798-87A9-C0C0027CCA74}" destId="{C2BBE5AB-7C48-4FC9-8CAD-2344DE0C182E}" srcOrd="8" destOrd="0" presId="urn:microsoft.com/office/officeart/2008/layout/VerticalCurvedList"/>
    <dgm:cxn modelId="{2AF2F755-CA0B-489B-B6CE-921CA55070D7}" type="presParOf" srcId="{C2BBE5AB-7C48-4FC9-8CAD-2344DE0C182E}" destId="{793E3542-DE6C-4CB4-9D40-58308534934F}" srcOrd="0" destOrd="0" presId="urn:microsoft.com/office/officeart/2008/layout/VerticalCurvedList"/>
    <dgm:cxn modelId="{E0E9CCC3-84C3-4640-87FA-7169DDF31A80}" type="presParOf" srcId="{3744A28B-51FC-4798-87A9-C0C0027CCA74}" destId="{9E0B18D2-3E71-4B8A-ACCF-1F37BA38AE09}" srcOrd="9" destOrd="0" presId="urn:microsoft.com/office/officeart/2008/layout/VerticalCurvedList"/>
    <dgm:cxn modelId="{62E36A76-BAE9-4412-ACF8-BE3F637EFC86}" type="presParOf" srcId="{3744A28B-51FC-4798-87A9-C0C0027CCA74}" destId="{6729DA1C-F60C-4B05-BC79-70BCA7FAD494}" srcOrd="10" destOrd="0" presId="urn:microsoft.com/office/officeart/2008/layout/VerticalCurvedList"/>
    <dgm:cxn modelId="{2C5F242C-B9C0-4C03-BBA3-7DC0709882AA}" type="presParOf" srcId="{6729DA1C-F60C-4B05-BC79-70BCA7FAD494}" destId="{4B05BBF2-7D6B-4629-AA7D-2F446FD0A82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DC8D4-E40F-43B2-975B-1EB71176626E}">
      <dsp:nvSpPr>
        <dsp:cNvPr id="0" name=""/>
        <dsp:cNvSpPr/>
      </dsp:nvSpPr>
      <dsp:spPr>
        <a:xfrm>
          <a:off x="-6731226" y="-1029271"/>
          <a:ext cx="8011287" cy="8011287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rgbClr val="7F0F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05D7E-6A2C-48C5-873F-BA08D93685CB}">
      <dsp:nvSpPr>
        <dsp:cNvPr id="0" name=""/>
        <dsp:cNvSpPr/>
      </dsp:nvSpPr>
      <dsp:spPr>
        <a:xfrm>
          <a:off x="559069" y="371927"/>
          <a:ext cx="8024425" cy="744331"/>
        </a:xfrm>
        <a:prstGeom prst="rect">
          <a:avLst/>
        </a:prstGeom>
        <a:solidFill>
          <a:srgbClr val="7F0F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1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Jost" pitchFamily="2" charset="0"/>
              <a:ea typeface="Jost" pitchFamily="2" charset="0"/>
            </a:rPr>
            <a:t>Historienne de l’Art</a:t>
          </a:r>
        </a:p>
      </dsp:txBody>
      <dsp:txXfrm>
        <a:off x="559069" y="371927"/>
        <a:ext cx="8024425" cy="744331"/>
      </dsp:txXfrm>
    </dsp:sp>
    <dsp:sp modelId="{783E1B16-5CDF-44ED-BBB0-EA969B5F7FB9}">
      <dsp:nvSpPr>
        <dsp:cNvPr id="0" name=""/>
        <dsp:cNvSpPr/>
      </dsp:nvSpPr>
      <dsp:spPr>
        <a:xfrm>
          <a:off x="93862" y="278886"/>
          <a:ext cx="930413" cy="930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F0F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CE3F3-63D4-4F0C-A778-9BE8FF57F556}">
      <dsp:nvSpPr>
        <dsp:cNvPr id="0" name=""/>
        <dsp:cNvSpPr/>
      </dsp:nvSpPr>
      <dsp:spPr>
        <a:xfrm>
          <a:off x="1092435" y="1488066"/>
          <a:ext cx="7491059" cy="744331"/>
        </a:xfrm>
        <a:prstGeom prst="rect">
          <a:avLst/>
        </a:prstGeom>
        <a:solidFill>
          <a:srgbClr val="7F0F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1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Jost" pitchFamily="2" charset="0"/>
              <a:ea typeface="Jost" pitchFamily="2" charset="0"/>
            </a:rPr>
            <a:t>Enseignante Agrégée en Zep+++ à Molenbeek</a:t>
          </a:r>
        </a:p>
      </dsp:txBody>
      <dsp:txXfrm>
        <a:off x="1092435" y="1488066"/>
        <a:ext cx="7491059" cy="744331"/>
      </dsp:txXfrm>
    </dsp:sp>
    <dsp:sp modelId="{82DFA5FC-1C33-4CF7-890C-D06C491A71A9}">
      <dsp:nvSpPr>
        <dsp:cNvPr id="0" name=""/>
        <dsp:cNvSpPr/>
      </dsp:nvSpPr>
      <dsp:spPr>
        <a:xfrm>
          <a:off x="627228" y="1395025"/>
          <a:ext cx="930413" cy="930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F0F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EC584-8C01-49EA-84BD-A19CCEF66374}">
      <dsp:nvSpPr>
        <dsp:cNvPr id="0" name=""/>
        <dsp:cNvSpPr/>
      </dsp:nvSpPr>
      <dsp:spPr>
        <a:xfrm>
          <a:off x="1256135" y="2604206"/>
          <a:ext cx="7327358" cy="744331"/>
        </a:xfrm>
        <a:prstGeom prst="rect">
          <a:avLst/>
        </a:prstGeom>
        <a:solidFill>
          <a:srgbClr val="7F0F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1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>
              <a:latin typeface="Maiandra GD" panose="020E0502030308020204" pitchFamily="34" charset="0"/>
            </a:rPr>
            <a:t>  </a:t>
          </a:r>
          <a:r>
            <a:rPr lang="fr-BE" sz="1600" b="1" kern="1200" dirty="0">
              <a:latin typeface="Jost" pitchFamily="2" charset="0"/>
              <a:ea typeface="Jost" pitchFamily="2" charset="0"/>
            </a:rPr>
            <a:t>Présidente de l’association AÉM</a:t>
          </a:r>
          <a:endParaRPr lang="fr-FR" sz="1600" b="1" kern="1200" dirty="0">
            <a:latin typeface="Jost" pitchFamily="2" charset="0"/>
            <a:ea typeface="Jost" pitchFamily="2" charset="0"/>
          </a:endParaRPr>
        </a:p>
      </dsp:txBody>
      <dsp:txXfrm>
        <a:off x="1256135" y="2604206"/>
        <a:ext cx="7327358" cy="744331"/>
      </dsp:txXfrm>
    </dsp:sp>
    <dsp:sp modelId="{44F02825-410F-422D-B204-8FEE8AF4D451}">
      <dsp:nvSpPr>
        <dsp:cNvPr id="0" name=""/>
        <dsp:cNvSpPr/>
      </dsp:nvSpPr>
      <dsp:spPr>
        <a:xfrm>
          <a:off x="791733" y="2511969"/>
          <a:ext cx="928804" cy="928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F0F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AEEF1-2535-4980-A859-A3DD769B44B5}">
      <dsp:nvSpPr>
        <dsp:cNvPr id="0" name=""/>
        <dsp:cNvSpPr/>
      </dsp:nvSpPr>
      <dsp:spPr>
        <a:xfrm>
          <a:off x="1092435" y="3720345"/>
          <a:ext cx="7491059" cy="744331"/>
        </a:xfrm>
        <a:prstGeom prst="rect">
          <a:avLst/>
        </a:prstGeom>
        <a:solidFill>
          <a:srgbClr val="7F0F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1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Jost" pitchFamily="2" charset="0"/>
              <a:ea typeface="Jost" pitchFamily="2" charset="0"/>
            </a:rPr>
            <a:t>Déléguée de Pays de la Meuse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Jost" pitchFamily="2" charset="0"/>
              <a:ea typeface="Jost" pitchFamily="2" charset="0"/>
            </a:rPr>
            <a:t>Fondation du Patrimoine</a:t>
          </a:r>
        </a:p>
      </dsp:txBody>
      <dsp:txXfrm>
        <a:off x="1092435" y="3720345"/>
        <a:ext cx="7491059" cy="744331"/>
      </dsp:txXfrm>
    </dsp:sp>
    <dsp:sp modelId="{793E3542-DE6C-4CB4-9D40-58308534934F}">
      <dsp:nvSpPr>
        <dsp:cNvPr id="0" name=""/>
        <dsp:cNvSpPr/>
      </dsp:nvSpPr>
      <dsp:spPr>
        <a:xfrm>
          <a:off x="627228" y="3627304"/>
          <a:ext cx="930413" cy="930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F0F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B18D2-3E71-4B8A-ACCF-1F37BA38AE09}">
      <dsp:nvSpPr>
        <dsp:cNvPr id="0" name=""/>
        <dsp:cNvSpPr/>
      </dsp:nvSpPr>
      <dsp:spPr>
        <a:xfrm>
          <a:off x="559069" y="4836485"/>
          <a:ext cx="8024425" cy="744331"/>
        </a:xfrm>
        <a:prstGeom prst="rect">
          <a:avLst/>
        </a:prstGeom>
        <a:solidFill>
          <a:srgbClr val="7F0F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1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Jost" pitchFamily="2" charset="0"/>
              <a:ea typeface="Jost" pitchFamily="2" charset="0"/>
            </a:rPr>
            <a:t>Fondatrice Présidente EOGEF-OC Grand-Est de France (2017-2022)</a:t>
          </a:r>
        </a:p>
      </dsp:txBody>
      <dsp:txXfrm>
        <a:off x="559069" y="4836485"/>
        <a:ext cx="8024425" cy="744331"/>
      </dsp:txXfrm>
    </dsp:sp>
    <dsp:sp modelId="{4B05BBF2-7D6B-4629-AA7D-2F446FD0A824}">
      <dsp:nvSpPr>
        <dsp:cNvPr id="0" name=""/>
        <dsp:cNvSpPr/>
      </dsp:nvSpPr>
      <dsp:spPr>
        <a:xfrm>
          <a:off x="93862" y="4743444"/>
          <a:ext cx="930413" cy="930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F0F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A35799-97A8-4145-A933-AAAF070B7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ECF944-5C5F-40B3-9210-A034AD7B4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6E477F-BDED-49F2-8FCF-B34041F18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3B2564-E1B3-44A2-997B-DCCC8B58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00EDC0-222C-4280-B779-C59B1C4D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53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DCB3F-A043-4F48-901F-D3225CF3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417095-39E2-44F6-A020-848D4DE6C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070FAB-512D-45F9-8338-7A53F4E30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D22EB7-0391-4843-9B2B-A687C5CC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0A4812-E987-49B0-94E2-70DE8239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90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A81C03B-CB07-40E7-B2A5-C88027352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E4E215-B198-4AA8-82EE-633FA6987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5CC1C4-BF69-4DE0-9385-6E14F0F7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FBDCD1-EB0E-448D-8135-DB57E11F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6D2DB3-8609-4177-A76B-94E0FBBB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67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25C382-DBB1-4929-AB94-153E0757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2013FC-B2DF-4173-AE47-EF06B0BC9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93C9C1-7DAE-4B2E-B6E6-E47ACB43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BF6713-33D9-4FBA-8B9B-A23FD08B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8D815B-53E8-4D44-87DE-A476ABC6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31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F36D81-66D9-41D5-A840-BF98FA0F2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D84288-2232-4DD1-9A70-9FE5EC7D3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96CDC3-D618-48AB-8E48-F53C9C032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C13E06-8B42-4F79-8CF1-FCA66A59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F09038-19BB-4396-8CC2-187455E2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44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C92777-6B94-43D0-882A-9802B554D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B7980C-CFBC-451A-8325-C855BB564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D4A0-AC45-421A-BF52-8BFB7F970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068254-A0B2-4E55-967D-51DE56272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173F6D-24A3-4279-B524-148CD914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0D6D5B-1DD2-4052-92C7-2C3C51E2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22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06A0C2-F58E-481B-8A2B-08FA4F07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C2CD8A-0D09-4959-9B04-CA8082134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67EBCB-1D5A-4CD3-801A-4E85F8E23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43C212-ABF2-4FB3-A308-626B9DF7D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60B4DD8-8197-43E3-9057-E663AC99D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D8A041E-73AD-4390-9A68-EF1111775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E0C9ED2-F597-4578-AAB2-4B2F15271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2A1D7B-D645-448A-8E83-8F2C1A54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89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E8DB3-3B15-47B6-B0EC-FA793FE1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884E2D7-911F-4674-9925-956F39E20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6E7B8A-F1E2-4F35-8722-5AD5F020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E3D0C0-0144-45AD-ABB5-1621F0DB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98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6D5C72-2FB0-46DC-8428-8EE9A52FD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49CB5E-4A0C-4A23-943D-6C699597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FB2F1C-CFF8-4481-8CF1-F216B414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3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854E3-5574-4586-B21B-B987627A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F9E251-ABE5-4C44-BFBC-5A3EBB8D8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FD75FD-95ED-4269-9DE9-31921AE07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7CF300-EAEF-44F0-869D-9E5CBD6D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918AB0-5CB6-49C5-B033-280C5319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9D842-7EF9-4866-B980-2369B778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5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EE904-0ECB-4438-A041-EBF78E70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5E8A4C-A659-4322-B5C4-FC8B3B3C5D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BABDD6-62A3-473F-B0BB-A9DE1F684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41C6AF-3788-413D-8732-E91AA09B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F0F450-7AB4-4F61-8C67-7558EE41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4979E9-49C5-49A4-8F16-032CF1C2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96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30FE580-550C-4BB9-83C4-330E0EF88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63E56-51CD-40A1-8128-4A304E3AE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C94FBB-45B1-4BB8-BB2C-5414A148E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29D6-831B-4674-B671-81A93358F498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2937EA-5476-4F32-9AA5-2C85C8411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332DC2-E0CA-484D-A099-43044B983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2A3A5-9BA3-437B-8CB7-0E6C91D9E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72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A4B0E73A-C739-449D-80E4-EA0D0E0CB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1805" y="6229349"/>
            <a:ext cx="12188389" cy="6191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0A6337-9AD2-490D-AC7F-4B3C85D2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Google Shape;56;p13">
            <a:extLst>
              <a:ext uri="{FF2B5EF4-FFF2-40B4-BE49-F238E27FC236}">
                <a16:creationId xmlns:a16="http://schemas.microsoft.com/office/drawing/2014/main" id="{2A62C84B-801F-4825-B920-C3F1BF446EE4}"/>
              </a:ext>
            </a:extLst>
          </p:cNvPr>
          <p:cNvSpPr txBox="1">
            <a:spLocks/>
          </p:cNvSpPr>
          <p:nvPr/>
        </p:nvSpPr>
        <p:spPr>
          <a:xfrm>
            <a:off x="311703" y="4085875"/>
            <a:ext cx="11360796" cy="19243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fr-FR" sz="9500" dirty="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rPr>
              <a:t>Défi Jeunes Ambassadeurs du Patrimoine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sz="9500" dirty="0">
              <a:solidFill>
                <a:schemeClr val="dk1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fr-FR" sz="4097" b="1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sz="7684" b="1" dirty="0">
                <a:solidFill>
                  <a:srgbClr val="7F0F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L’Histoire a de l’avenir</a:t>
            </a:r>
          </a:p>
        </p:txBody>
      </p:sp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F3335378-4FFA-4C76-B6C9-37AD16D589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3399"/>
            <a:ext cx="12192000" cy="39231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D9A07F2-DAA2-491D-A02D-92A200294E32}"/>
              </a:ext>
            </a:extLst>
          </p:cNvPr>
          <p:cNvSpPr txBox="1"/>
          <p:nvPr/>
        </p:nvSpPr>
        <p:spPr>
          <a:xfrm>
            <a:off x="2001126" y="3336273"/>
            <a:ext cx="798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Jost" pitchFamily="2" charset="0"/>
                <a:ea typeface="Jost" pitchFamily="2" charset="0"/>
              </a:rPr>
              <a:t>NIORT</a:t>
            </a:r>
            <a:r>
              <a:rPr lang="fr-FR" dirty="0">
                <a:latin typeface="Jost" pitchFamily="2" charset="0"/>
                <a:ea typeface="Jost" pitchFamily="2" charset="0"/>
              </a:rPr>
              <a:t> – 21 octobre 2024</a:t>
            </a:r>
          </a:p>
        </p:txBody>
      </p:sp>
    </p:spTree>
    <p:extLst>
      <p:ext uri="{BB962C8B-B14F-4D97-AF65-F5344CB8AC3E}">
        <p14:creationId xmlns:p14="http://schemas.microsoft.com/office/powerpoint/2010/main" val="31202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iel, capture d’écran, nuage&#10;&#10;Description générée automatiquement">
            <a:extLst>
              <a:ext uri="{FF2B5EF4-FFF2-40B4-BE49-F238E27FC236}">
                <a16:creationId xmlns:a16="http://schemas.microsoft.com/office/drawing/2014/main" id="{0E2416A1-A7D5-4C10-B230-8046DDACB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72"/>
          <a:stretch/>
        </p:blipFill>
        <p:spPr>
          <a:xfrm>
            <a:off x="1" y="-101600"/>
            <a:ext cx="6438900" cy="6858000"/>
          </a:xfrm>
          <a:prstGeom prst="rect">
            <a:avLst/>
          </a:prstGeom>
        </p:spPr>
      </p:pic>
      <p:pic>
        <p:nvPicPr>
          <p:cNvPr id="6" name="Image 5" descr="Une image contenant mur, habits, intérieur, femme&#10;&#10;Description générée automatiquement">
            <a:extLst>
              <a:ext uri="{FF2B5EF4-FFF2-40B4-BE49-F238E27FC236}">
                <a16:creationId xmlns:a16="http://schemas.microsoft.com/office/drawing/2014/main" id="{7B98F6BB-F3C8-4544-BFD8-793D35F6E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t="8073" r="7223" b="5360"/>
          <a:stretch/>
        </p:blipFill>
        <p:spPr>
          <a:xfrm rot="5400000">
            <a:off x="6667607" y="761892"/>
            <a:ext cx="5410197" cy="5334216"/>
          </a:xfrm>
          <a:prstGeom prst="rect">
            <a:avLst/>
          </a:prstGeom>
        </p:spPr>
      </p:pic>
      <p:pic>
        <p:nvPicPr>
          <p:cNvPr id="7" name="Image 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237612FB-8B55-4F14-A0A7-0AD3F9C79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0" y="6172200"/>
            <a:ext cx="12188389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5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F35EE8C5-C0F5-454E-853F-E256569F5CA2}"/>
              </a:ext>
            </a:extLst>
          </p:cNvPr>
          <p:cNvGrpSpPr/>
          <p:nvPr/>
        </p:nvGrpSpPr>
        <p:grpSpPr>
          <a:xfrm>
            <a:off x="-330200" y="598177"/>
            <a:ext cx="12118438" cy="5370822"/>
            <a:chOff x="-383562" y="534000"/>
            <a:chExt cx="9103962" cy="4034823"/>
          </a:xfrm>
        </p:grpSpPr>
        <p:sp>
          <p:nvSpPr>
            <p:cNvPr id="4" name="Google Shape;251;p25">
              <a:extLst>
                <a:ext uri="{FF2B5EF4-FFF2-40B4-BE49-F238E27FC236}">
                  <a16:creationId xmlns:a16="http://schemas.microsoft.com/office/drawing/2014/main" id="{D966B1CB-2B71-48D5-85AB-84ADCAB524AE}"/>
                </a:ext>
              </a:extLst>
            </p:cNvPr>
            <p:cNvSpPr txBox="1">
              <a:spLocks/>
            </p:cNvSpPr>
            <p:nvPr/>
          </p:nvSpPr>
          <p:spPr>
            <a:xfrm>
              <a:off x="4500000" y="1654775"/>
              <a:ext cx="4220400" cy="26277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50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Jost"/>
                  <a:ea typeface="Jost"/>
                  <a:cs typeface="Jost"/>
                  <a:sym typeface="Jost"/>
                </a:rPr>
                <a:t>Activité et attractivité du territoire :</a:t>
              </a:r>
            </a:p>
            <a:p>
              <a:pPr marL="457200" indent="-304800" algn="just">
                <a:lnSpc>
                  <a:spcPct val="150000"/>
                </a:lnSpc>
                <a:spcBef>
                  <a:spcPts val="0"/>
                </a:spcBef>
                <a:buClr>
                  <a:srgbClr val="7F0F2A"/>
                </a:buClr>
                <a:buSzPts val="1200"/>
                <a:buFont typeface="Arial" panose="020B0604020202020204" pitchFamily="34" charset="0"/>
                <a:buChar char="❖"/>
              </a:pPr>
              <a:r>
                <a:rPr lang="fr-FR" sz="1600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créer des activités, des emplois de</a:t>
              </a:r>
              <a:r>
                <a:rPr lang="fr-FR" sz="1600" b="1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 proximité, </a:t>
              </a:r>
            </a:p>
            <a:p>
              <a:pPr marL="0" indent="0" algn="just">
                <a:lnSpc>
                  <a:spcPct val="150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1600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des services civiques et stages…</a:t>
              </a:r>
            </a:p>
            <a:p>
              <a:pPr marL="0" indent="0" algn="just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endParaRPr lang="fr-FR" sz="1600" dirty="0">
                <a:solidFill>
                  <a:schemeClr val="dk1"/>
                </a:solidFill>
                <a:highlight>
                  <a:schemeClr val="lt1"/>
                </a:highlight>
                <a:latin typeface="Jost"/>
                <a:ea typeface="Jost"/>
                <a:cs typeface="Jost"/>
                <a:sym typeface="Jost"/>
              </a:endParaRPr>
            </a:p>
            <a:p>
              <a:pPr marL="0" indent="0" algn="just">
                <a:lnSpc>
                  <a:spcPct val="150000"/>
                </a:lnSpc>
                <a:spcBef>
                  <a:spcPts val="80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endPara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Jost"/>
                <a:ea typeface="Jost"/>
                <a:cs typeface="Jost"/>
                <a:sym typeface="Jost"/>
              </a:endParaRPr>
            </a:p>
            <a:p>
              <a:pPr marL="0" indent="0" algn="just">
                <a:lnSpc>
                  <a:spcPct val="150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Jost"/>
                  <a:ea typeface="Jost"/>
                  <a:cs typeface="Jost"/>
                  <a:sym typeface="Jost"/>
                </a:rPr>
                <a:t>Tourisme :</a:t>
              </a:r>
            </a:p>
            <a:p>
              <a:pPr marL="457200" indent="-304800" algn="just">
                <a:lnSpc>
                  <a:spcPct val="150000"/>
                </a:lnSpc>
                <a:spcBef>
                  <a:spcPts val="0"/>
                </a:spcBef>
                <a:buClr>
                  <a:srgbClr val="7F0F2A"/>
                </a:buClr>
                <a:buSzPts val="1200"/>
                <a:buFont typeface="Arial" panose="020B0604020202020204" pitchFamily="34" charset="0"/>
                <a:buChar char="❖"/>
              </a:pP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Jost"/>
                  <a:ea typeface="Jost"/>
                  <a:cs typeface="Jost"/>
                  <a:sym typeface="Jost"/>
                </a:rPr>
                <a:t>notoriété touristique</a:t>
              </a: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Jost SemiBold"/>
                  <a:ea typeface="Jost SemiBold"/>
                  <a:cs typeface="Jost SemiBold"/>
                  <a:sym typeface="Jost SemiBold"/>
                </a:rPr>
                <a:t> du site</a:t>
              </a: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Jost Medium"/>
                  <a:ea typeface="Jost Medium"/>
                  <a:cs typeface="Jost Medium"/>
                  <a:sym typeface="Jost Medium"/>
                </a:rPr>
                <a:t> </a:t>
              </a:r>
            </a:p>
            <a:p>
              <a:pPr marL="457200" indent="-304800" algn="just">
                <a:lnSpc>
                  <a:spcPct val="150000"/>
                </a:lnSpc>
                <a:spcBef>
                  <a:spcPts val="0"/>
                </a:spcBef>
                <a:buClr>
                  <a:srgbClr val="7F0F2A"/>
                </a:buClr>
                <a:buSzPts val="1200"/>
                <a:buFont typeface="Jost"/>
                <a:buChar char="❖"/>
              </a:pP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Jost SemiBold"/>
                  <a:ea typeface="Jost SemiBold"/>
                  <a:cs typeface="Jost SemiBold"/>
                  <a:sym typeface="Jost SemiBold"/>
                </a:rPr>
                <a:t>fréquence d’ouverture </a:t>
              </a:r>
              <a:endPara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Jost"/>
                <a:ea typeface="Jost"/>
                <a:cs typeface="Jost"/>
                <a:sym typeface="Jost"/>
              </a:endParaRPr>
            </a:p>
            <a:p>
              <a:pPr marL="457200" indent="-304800" algn="just">
                <a:lnSpc>
                  <a:spcPct val="150000"/>
                </a:lnSpc>
                <a:spcBef>
                  <a:spcPts val="0"/>
                </a:spcBef>
                <a:buClr>
                  <a:srgbClr val="7F0F2A"/>
                </a:buClr>
                <a:buSzPts val="1200"/>
                <a:buFont typeface="Jost"/>
                <a:buChar char="❖"/>
              </a:pP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Jost SemiBold"/>
                  <a:ea typeface="Jost SemiBold"/>
                  <a:cs typeface="Jost SemiBold"/>
                  <a:sym typeface="Jost SemiBold"/>
                </a:rPr>
                <a:t>former de jeunes guides</a:t>
              </a: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Jost"/>
                  <a:ea typeface="Jost"/>
                  <a:cs typeface="Jost"/>
                  <a:sym typeface="Jost"/>
                </a:rPr>
                <a:t> bénévoles.</a:t>
              </a:r>
              <a:endParaRPr lang="fr-FR" sz="1600" dirty="0">
                <a:latin typeface="Jost"/>
                <a:ea typeface="Jost"/>
                <a:cs typeface="Jost"/>
                <a:sym typeface="Jost"/>
              </a:endParaRPr>
            </a:p>
          </p:txBody>
        </p:sp>
        <p:pic>
          <p:nvPicPr>
            <p:cNvPr id="5" name="Google Shape;252;p25">
              <a:extLst>
                <a:ext uri="{FF2B5EF4-FFF2-40B4-BE49-F238E27FC236}">
                  <a16:creationId xmlns:a16="http://schemas.microsoft.com/office/drawing/2014/main" id="{D5C04E2F-9D1B-4DC1-BF87-70EC2DAE2D66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68425"/>
              <a:ext cx="4267197" cy="3200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254;p25">
              <a:extLst>
                <a:ext uri="{FF2B5EF4-FFF2-40B4-BE49-F238E27FC236}">
                  <a16:creationId xmlns:a16="http://schemas.microsoft.com/office/drawing/2014/main" id="{C3D5855B-E676-477E-A86A-990E3808DE69}"/>
                </a:ext>
              </a:extLst>
            </p:cNvPr>
            <p:cNvSpPr/>
            <p:nvPr/>
          </p:nvSpPr>
          <p:spPr>
            <a:xfrm>
              <a:off x="-383562" y="534000"/>
              <a:ext cx="6128794" cy="316800"/>
            </a:xfrm>
            <a:prstGeom prst="rect">
              <a:avLst/>
            </a:prstGeom>
            <a:solidFill>
              <a:srgbClr val="7F0F2A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38100" dir="5400000" algn="bl" rotWithShape="0">
                <a:srgbClr val="000000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5;p25">
              <a:extLst>
                <a:ext uri="{FF2B5EF4-FFF2-40B4-BE49-F238E27FC236}">
                  <a16:creationId xmlns:a16="http://schemas.microsoft.com/office/drawing/2014/main" id="{842CF5F0-9F1C-4DF4-80E9-6824D51727C4}"/>
                </a:ext>
              </a:extLst>
            </p:cNvPr>
            <p:cNvSpPr txBox="1"/>
            <p:nvPr/>
          </p:nvSpPr>
          <p:spPr>
            <a:xfrm>
              <a:off x="-135500" y="541300"/>
              <a:ext cx="5831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36195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600" dirty="0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Nos Enjeux économiques et touristiques</a:t>
              </a:r>
              <a:endParaRPr dirty="0"/>
            </a:p>
          </p:txBody>
        </p:sp>
      </p:grpSp>
      <p:pic>
        <p:nvPicPr>
          <p:cNvPr id="9" name="Image 8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7819E436-5161-4794-9A39-711054BDB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0" y="6238875"/>
            <a:ext cx="12188389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12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1F958278-E804-4859-9543-937C6FBB1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0" y="6238875"/>
            <a:ext cx="12188389" cy="619125"/>
          </a:xfrm>
          <a:prstGeom prst="rect">
            <a:avLst/>
          </a:prstGeom>
        </p:spPr>
      </p:pic>
      <p:sp>
        <p:nvSpPr>
          <p:cNvPr id="6" name="Google Shape;123;p16">
            <a:extLst>
              <a:ext uri="{FF2B5EF4-FFF2-40B4-BE49-F238E27FC236}">
                <a16:creationId xmlns:a16="http://schemas.microsoft.com/office/drawing/2014/main" id="{B9A2CDD8-92A1-4CB1-A256-796B7CDCAF37}"/>
              </a:ext>
            </a:extLst>
          </p:cNvPr>
          <p:cNvSpPr/>
          <p:nvPr/>
        </p:nvSpPr>
        <p:spPr>
          <a:xfrm>
            <a:off x="-317499" y="737238"/>
            <a:ext cx="8029808" cy="416684"/>
          </a:xfrm>
          <a:prstGeom prst="rect">
            <a:avLst/>
          </a:prstGeom>
          <a:solidFill>
            <a:srgbClr val="7F0F2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540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7" name="Google Shape;124;p16">
            <a:extLst>
              <a:ext uri="{FF2B5EF4-FFF2-40B4-BE49-F238E27FC236}">
                <a16:creationId xmlns:a16="http://schemas.microsoft.com/office/drawing/2014/main" id="{59F03C12-E03D-44D9-A446-37C36EBF5082}"/>
              </a:ext>
            </a:extLst>
          </p:cNvPr>
          <p:cNvSpPr txBox="1"/>
          <p:nvPr/>
        </p:nvSpPr>
        <p:spPr>
          <a:xfrm>
            <a:off x="1" y="734894"/>
            <a:ext cx="7712434" cy="430857"/>
          </a:xfrm>
          <a:prstGeom prst="rect">
            <a:avLst/>
          </a:prstGeom>
          <a:solidFill>
            <a:srgbClr val="7F0F2A">
              <a:alpha val="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indent="361942"/>
            <a:r>
              <a:rPr lang="fr" sz="1600" dirty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La presse parle de nous</a:t>
            </a:r>
            <a:endParaRPr dirty="0"/>
          </a:p>
        </p:txBody>
      </p:sp>
      <p:pic>
        <p:nvPicPr>
          <p:cNvPr id="9" name="Image 8" descr="Une image contenant journal, texte, Coupure de presse, Publication&#10;&#10;Description générée automatiquement">
            <a:extLst>
              <a:ext uri="{FF2B5EF4-FFF2-40B4-BE49-F238E27FC236}">
                <a16:creationId xmlns:a16="http://schemas.microsoft.com/office/drawing/2014/main" id="{B5794E38-326D-408F-A21D-2EC8107C1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18" y="-5504233"/>
            <a:ext cx="5161430" cy="4717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journal, texte, Actualités, Coupure de presse&#10;&#10;Description générée automatiquement">
            <a:extLst>
              <a:ext uri="{FF2B5EF4-FFF2-40B4-BE49-F238E27FC236}">
                <a16:creationId xmlns:a16="http://schemas.microsoft.com/office/drawing/2014/main" id="{8C90FA28-012A-4439-9DBD-BA6C9DFD9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5695">
            <a:off x="-9621804" y="435260"/>
            <a:ext cx="8804568" cy="5007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Une image contenant journal, texte, Coupure de presse, Actualités&#10;&#10;Description générée automatiquement">
            <a:extLst>
              <a:ext uri="{FF2B5EF4-FFF2-40B4-BE49-F238E27FC236}">
                <a16:creationId xmlns:a16="http://schemas.microsoft.com/office/drawing/2014/main" id="{1F4C6630-56D0-4024-B603-DD0E8F220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43">
            <a:off x="4134929" y="7391400"/>
            <a:ext cx="5816029" cy="642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Une image contenant texte, journal, capture d’écran, Prospectus&#10;&#10;Description générée automatiquement">
            <a:extLst>
              <a:ext uri="{FF2B5EF4-FFF2-40B4-BE49-F238E27FC236}">
                <a16:creationId xmlns:a16="http://schemas.microsoft.com/office/drawing/2014/main" id="{393002F6-4F4E-478D-9C6A-CC4ABBC99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152" y="25400"/>
            <a:ext cx="5296359" cy="662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 descr="Une image contenant texte, journal, Actualités, capture d’écran&#10;&#10;Description générée automatiquement">
            <a:extLst>
              <a:ext uri="{FF2B5EF4-FFF2-40B4-BE49-F238E27FC236}">
                <a16:creationId xmlns:a16="http://schemas.microsoft.com/office/drawing/2014/main" id="{3CF2210C-5805-4841-8D8A-8A094E849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251">
            <a:off x="-5925191" y="6501346"/>
            <a:ext cx="4572396" cy="643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 descr="Une image contenant texte, journal, Coupure de presse, Publication&#10;&#10;Description générée automatiquement">
            <a:extLst>
              <a:ext uri="{FF2B5EF4-FFF2-40B4-BE49-F238E27FC236}">
                <a16:creationId xmlns:a16="http://schemas.microsoft.com/office/drawing/2014/main" id="{AE27718D-640A-4B8F-A7F8-DA4E913A7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165">
            <a:off x="12292550" y="-7371877"/>
            <a:ext cx="4187866" cy="6113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 descr="Une image contenant habits, personne, chaussures, homme&#10;&#10;Description générée automatiquement">
            <a:extLst>
              <a:ext uri="{FF2B5EF4-FFF2-40B4-BE49-F238E27FC236}">
                <a16:creationId xmlns:a16="http://schemas.microsoft.com/office/drawing/2014/main" id="{3004F6E6-7BED-4BDA-B150-4086A9B419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50" y="-6660717"/>
            <a:ext cx="3764615" cy="501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22" descr="Une image contenant habits, personne, homme, costume&#10;&#10;Description générée automatiquement">
            <a:extLst>
              <a:ext uri="{FF2B5EF4-FFF2-40B4-BE49-F238E27FC236}">
                <a16:creationId xmlns:a16="http://schemas.microsoft.com/office/drawing/2014/main" id="{9B4D74AB-9067-4A91-BAF3-CA9F4FE04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727" y="7159504"/>
            <a:ext cx="8421208" cy="4717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 descr="Une image contenant texte, Visage humain, habits, homme&#10;&#10;Description générée automatiquement">
            <a:extLst>
              <a:ext uri="{FF2B5EF4-FFF2-40B4-BE49-F238E27FC236}">
                <a16:creationId xmlns:a16="http://schemas.microsoft.com/office/drawing/2014/main" id="{9FEFD095-DD57-49DF-BA6E-737CFF869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690">
            <a:off x="-2592253" y="7159504"/>
            <a:ext cx="6066046" cy="632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 descr="Une image contenant texte, journal, personne, Publication&#10;&#10;Description générée automatiquement">
            <a:extLst>
              <a:ext uri="{FF2B5EF4-FFF2-40B4-BE49-F238E27FC236}">
                <a16:creationId xmlns:a16="http://schemas.microsoft.com/office/drawing/2014/main" id="{09C6728E-8E12-4891-9497-405CA90B83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186" y="-5018196"/>
            <a:ext cx="8070263" cy="537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 28" descr="Une image contenant texte, affiche, Prospectus, capture d’écran&#10;&#10;Description générée automatiquement">
            <a:extLst>
              <a:ext uri="{FF2B5EF4-FFF2-40B4-BE49-F238E27FC236}">
                <a16:creationId xmlns:a16="http://schemas.microsoft.com/office/drawing/2014/main" id="{AF042C8D-2FB3-4C7C-A03F-02CB7033E1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4280">
            <a:off x="-8199408" y="-5758195"/>
            <a:ext cx="53504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 30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5B0F96F9-EAFE-4005-BCED-638F82D699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83" y="-7843068"/>
            <a:ext cx="480957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 descr="Une image contenant texte, journal, Actualités, Publication&#10;&#10;Description générée automatiquement">
            <a:extLst>
              <a:ext uri="{FF2B5EF4-FFF2-40B4-BE49-F238E27FC236}">
                <a16:creationId xmlns:a16="http://schemas.microsoft.com/office/drawing/2014/main" id="{5CD686C9-51C9-4A44-8BA0-0772D4885E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029">
            <a:off x="15362461" y="1785328"/>
            <a:ext cx="38248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 34" descr="Une image contenant texte, journal, Visage humain, habits&#10;&#10;Description générée automatiquement">
            <a:extLst>
              <a:ext uri="{FF2B5EF4-FFF2-40B4-BE49-F238E27FC236}">
                <a16:creationId xmlns:a16="http://schemas.microsoft.com/office/drawing/2014/main" id="{3AF0E3CB-9281-4D20-892B-D1BF88D08A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361" y="2002327"/>
            <a:ext cx="509996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 36" descr="Une image contenant journal, texte, Actualités, Coupure de presse&#10;&#10;Description générée automatiquement">
            <a:extLst>
              <a:ext uri="{FF2B5EF4-FFF2-40B4-BE49-F238E27FC236}">
                <a16:creationId xmlns:a16="http://schemas.microsoft.com/office/drawing/2014/main" id="{A987C389-FA06-44E0-9F06-C3E6143410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085">
            <a:off x="-950007" y="-7413524"/>
            <a:ext cx="6901445" cy="643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00807 0.9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4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22222E-6 L 1.04063 0.112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31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0313 -1.056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5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69414 0.01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1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81927 -0.917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64" y="-4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67396 1.109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5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58698 1.105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5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73802 -0.840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01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55052 -1.005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26" y="-5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1.0845 0.9166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232" y="4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1.03191 0.8460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89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022E-16 L -0.32109 1.143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5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89753 -0.2439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83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9207 -0.291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29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34479 1.1097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5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habits, capture d’écran, personne&#10;&#10;Description générée automatiquement">
            <a:extLst>
              <a:ext uri="{FF2B5EF4-FFF2-40B4-BE49-F238E27FC236}">
                <a16:creationId xmlns:a16="http://schemas.microsoft.com/office/drawing/2014/main" id="{FD11BA76-49B7-4618-B146-0CE2F0D8B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90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9688C4-D35C-4854-97D7-2AC85ABC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8056A-544F-43D2-A48D-B978BD5F7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texte, personne, costume, habits&#10;&#10;Description générée automatiquement">
            <a:extLst>
              <a:ext uri="{FF2B5EF4-FFF2-40B4-BE49-F238E27FC236}">
                <a16:creationId xmlns:a16="http://schemas.microsoft.com/office/drawing/2014/main" id="{DA54C478-426D-4B58-9A3E-6C10ED59C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-19050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14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05A11B-C579-4E1B-9A8C-EB845AA7D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E2DC2D-1F3D-4431-8836-F3504576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Google Shape;365;p30">
            <a:extLst>
              <a:ext uri="{FF2B5EF4-FFF2-40B4-BE49-F238E27FC236}">
                <a16:creationId xmlns:a16="http://schemas.microsoft.com/office/drawing/2014/main" id="{9993FDAC-C383-49D6-9656-09301B7D696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618641"/>
            <a:ext cx="12192000" cy="90848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66;p30">
            <a:extLst>
              <a:ext uri="{FF2B5EF4-FFF2-40B4-BE49-F238E27FC236}">
                <a16:creationId xmlns:a16="http://schemas.microsoft.com/office/drawing/2014/main" id="{7BDF6389-82FD-45AD-A350-9EA02DDFD8F5}"/>
              </a:ext>
            </a:extLst>
          </p:cNvPr>
          <p:cNvSpPr txBox="1">
            <a:spLocks/>
          </p:cNvSpPr>
          <p:nvPr/>
        </p:nvSpPr>
        <p:spPr>
          <a:xfrm>
            <a:off x="1229338" y="4645101"/>
            <a:ext cx="9733323" cy="3560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fr-FR" sz="4800" b="1" dirty="0">
                <a:solidFill>
                  <a:schemeClr val="lt1"/>
                </a:solidFill>
              </a:rPr>
              <a:t> </a:t>
            </a:r>
            <a:r>
              <a:rPr lang="fr-FR" sz="5400" b="1" dirty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L’Histoire a de l’avenir</a:t>
            </a:r>
            <a:r>
              <a:rPr lang="fr-FR" sz="5400" b="1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161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2F4E1E6C-580D-4259-84F2-35D779551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1805" y="6238874"/>
            <a:ext cx="12188389" cy="6191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1963C69-E792-42B6-92DA-DA36D1B2A8DD}"/>
              </a:ext>
            </a:extLst>
          </p:cNvPr>
          <p:cNvSpPr txBox="1"/>
          <p:nvPr/>
        </p:nvSpPr>
        <p:spPr>
          <a:xfrm>
            <a:off x="0" y="257833"/>
            <a:ext cx="12192000" cy="707886"/>
          </a:xfrm>
          <a:prstGeom prst="rect">
            <a:avLst/>
          </a:prstGeom>
          <a:solidFill>
            <a:srgbClr val="7F0F2A"/>
          </a:solidFill>
        </p:spPr>
        <p:txBody>
          <a:bodyPr wrap="square">
            <a:spAutoFit/>
          </a:bodyPr>
          <a:lstStyle/>
          <a:p>
            <a:r>
              <a:rPr lang="fr-BE" sz="4000" cap="all" dirty="0">
                <a:ln w="3175" cmpd="sng">
                  <a:noFill/>
                </a:ln>
                <a:solidFill>
                  <a:schemeClr val="bg1"/>
                </a:solidFill>
                <a:latin typeface="Maiandra GD" panose="020E0502030308020204" pitchFamily="34" charset="0"/>
                <a:ea typeface="+mj-ea"/>
                <a:cs typeface="Arial" pitchFamily="34" charset="0"/>
              </a:rPr>
              <a:t>    </a:t>
            </a:r>
            <a:r>
              <a:rPr lang="fr-FR" sz="4000" dirty="0">
                <a:ln w="3175" cmpd="sng">
                  <a:noFill/>
                </a:ln>
                <a:solidFill>
                  <a:schemeClr val="bg1"/>
                </a:solidFill>
                <a:latin typeface="Jost" pitchFamily="2" charset="0"/>
                <a:ea typeface="Jost" pitchFamily="2" charset="0"/>
                <a:cs typeface="Arial" pitchFamily="34" charset="0"/>
              </a:rPr>
              <a:t>Nanou BOUILLET et l’équipe Défi</a:t>
            </a:r>
            <a:r>
              <a:rPr lang="fr-FR" sz="4000" cap="all" dirty="0">
                <a:ln w="3175" cmpd="sng">
                  <a:noFill/>
                </a:ln>
                <a:solidFill>
                  <a:schemeClr val="bg1"/>
                </a:solidFill>
                <a:latin typeface="Jost" pitchFamily="2" charset="0"/>
                <a:ea typeface="Jost" pitchFamily="2" charset="0"/>
                <a:cs typeface="Arial" pitchFamily="34" charset="0"/>
              </a:rPr>
              <a:t> JAP</a:t>
            </a:r>
            <a:endParaRPr lang="fr-FR" sz="4000" dirty="0">
              <a:solidFill>
                <a:schemeClr val="bg1"/>
              </a:solidFill>
              <a:latin typeface="Jost" pitchFamily="2" charset="0"/>
              <a:ea typeface="Jost" pitchFamily="2" charset="0"/>
            </a:endParaRP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5A1C26E4-9A0D-45AC-B48E-E286995AC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472086"/>
              </p:ext>
            </p:extLst>
          </p:nvPr>
        </p:nvGraphicFramePr>
        <p:xfrm>
          <a:off x="3200400" y="1005840"/>
          <a:ext cx="8668512" cy="5952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 5" descr="Une image contenant Visage humain, habits, microphone, personne&#10;&#10;Description générée automatiquement">
            <a:extLst>
              <a:ext uri="{FF2B5EF4-FFF2-40B4-BE49-F238E27FC236}">
                <a16:creationId xmlns:a16="http://schemas.microsoft.com/office/drawing/2014/main" id="{09F3E6F1-DDE7-449D-8908-C24EAE2D60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43"/>
          <a:stretch/>
        </p:blipFill>
        <p:spPr>
          <a:xfrm>
            <a:off x="496625" y="1155615"/>
            <a:ext cx="2451852" cy="2301379"/>
          </a:xfrm>
          <a:prstGeom prst="ellipse">
            <a:avLst/>
          </a:prstGeom>
          <a:ln w="19050" cap="rnd">
            <a:solidFill>
              <a:srgbClr val="8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429F41-7CB3-4AF6-910E-4A3CCA3F1D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t="8786" r="22145"/>
          <a:stretch/>
        </p:blipFill>
        <p:spPr>
          <a:xfrm>
            <a:off x="452104" y="4108541"/>
            <a:ext cx="2748296" cy="2703833"/>
          </a:xfrm>
          <a:prstGeom prst="ellipse">
            <a:avLst/>
          </a:prstGeom>
          <a:ln w="6350" cap="rnd">
            <a:solidFill>
              <a:srgbClr val="8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 descr="Une image contenant habits, personne, manteau, homme&#10;&#10;Description générée automatiquement">
            <a:extLst>
              <a:ext uri="{FF2B5EF4-FFF2-40B4-BE49-F238E27FC236}">
                <a16:creationId xmlns:a16="http://schemas.microsoft.com/office/drawing/2014/main" id="{673CEAD4-BCE3-4481-8BB1-C2BB577F9EF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2270" r="56055" b="68572"/>
          <a:stretch/>
        </p:blipFill>
        <p:spPr>
          <a:xfrm>
            <a:off x="136724" y="3023119"/>
            <a:ext cx="1561289" cy="1436915"/>
          </a:xfrm>
          <a:prstGeom prst="ellipse">
            <a:avLst/>
          </a:prstGeom>
          <a:ln w="6350" cap="rnd">
            <a:solidFill>
              <a:srgbClr val="8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3242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éphane Bern">
            <a:hlinkClick r:id="" action="ppaction://media"/>
            <a:extLst>
              <a:ext uri="{FF2B5EF4-FFF2-40B4-BE49-F238E27FC236}">
                <a16:creationId xmlns:a16="http://schemas.microsoft.com/office/drawing/2014/main" id="{A9B65436-3269-4B73-8E0C-D5EBDD45B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journal, habits, personne&#10;&#10;Description générée automatiquement">
            <a:extLst>
              <a:ext uri="{FF2B5EF4-FFF2-40B4-BE49-F238E27FC236}">
                <a16:creationId xmlns:a16="http://schemas.microsoft.com/office/drawing/2014/main" id="{C3DC27C5-B85B-412C-B3DA-427762693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-1" b="43380"/>
          <a:stretch/>
        </p:blipFill>
        <p:spPr>
          <a:xfrm>
            <a:off x="250525" y="493659"/>
            <a:ext cx="6340991" cy="5428023"/>
          </a:xfrm>
          <a:prstGeom prst="rect">
            <a:avLst/>
          </a:prstGeom>
        </p:spPr>
      </p:pic>
      <p:pic>
        <p:nvPicPr>
          <p:cNvPr id="6" name="Image 5" descr="Une image contenant texte, journal, habits, personne&#10;&#10;Description générée automatiquement">
            <a:extLst>
              <a:ext uri="{FF2B5EF4-FFF2-40B4-BE49-F238E27FC236}">
                <a16:creationId xmlns:a16="http://schemas.microsoft.com/office/drawing/2014/main" id="{7240F205-C38F-49BA-AE2F-18EF8AF5A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56620" r="5525" b="3534"/>
          <a:stretch/>
        </p:blipFill>
        <p:spPr>
          <a:xfrm>
            <a:off x="6096000" y="1001053"/>
            <a:ext cx="5935581" cy="3853820"/>
          </a:xfrm>
          <a:prstGeom prst="rect">
            <a:avLst/>
          </a:prstGeom>
        </p:spPr>
      </p:pic>
      <p:pic>
        <p:nvPicPr>
          <p:cNvPr id="7" name="Image 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3A2E3409-FFA7-4637-BC0E-B40D45550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0" y="6238875"/>
            <a:ext cx="12188389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1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F7242504-AB8C-4E55-8713-8BCDCB2A6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0" y="6238875"/>
            <a:ext cx="12188389" cy="619125"/>
          </a:xfrm>
          <a:prstGeom prst="rect">
            <a:avLst/>
          </a:prstGeom>
        </p:spPr>
      </p:pic>
      <p:pic>
        <p:nvPicPr>
          <p:cNvPr id="5" name="Image 4" descr="Une image contenant texte, journal, Publication, Actualités&#10;&#10;Description générée automatiquement">
            <a:extLst>
              <a:ext uri="{FF2B5EF4-FFF2-40B4-BE49-F238E27FC236}">
                <a16:creationId xmlns:a16="http://schemas.microsoft.com/office/drawing/2014/main" id="{3D40508A-FD49-494D-8289-09F0C8D0A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5" y="26389"/>
            <a:ext cx="9914479" cy="65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3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B7210754-BCEE-46DA-957A-FA9BFCB7B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0" y="6238875"/>
            <a:ext cx="12188389" cy="619125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E1636F04-14FC-46EE-A0F8-A2C92F7A33AC}"/>
              </a:ext>
            </a:extLst>
          </p:cNvPr>
          <p:cNvGrpSpPr/>
          <p:nvPr/>
        </p:nvGrpSpPr>
        <p:grpSpPr>
          <a:xfrm>
            <a:off x="-249800" y="12703"/>
            <a:ext cx="13668443" cy="6845300"/>
            <a:chOff x="-135500" y="0"/>
            <a:chExt cx="10270351" cy="5143500"/>
          </a:xfrm>
        </p:grpSpPr>
        <p:pic>
          <p:nvPicPr>
            <p:cNvPr id="4" name="Google Shape;62;p14">
              <a:extLst>
                <a:ext uri="{FF2B5EF4-FFF2-40B4-BE49-F238E27FC236}">
                  <a16:creationId xmlns:a16="http://schemas.microsoft.com/office/drawing/2014/main" id="{D5A41AA2-E342-46A8-A79B-037D96BA4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1842" t="8198" r="21623" b="710"/>
            <a:stretch/>
          </p:blipFill>
          <p:spPr>
            <a:xfrm>
              <a:off x="4500003" y="0"/>
              <a:ext cx="5634848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63;p14">
              <a:extLst>
                <a:ext uri="{FF2B5EF4-FFF2-40B4-BE49-F238E27FC236}">
                  <a16:creationId xmlns:a16="http://schemas.microsoft.com/office/drawing/2014/main" id="{9B14C6FA-D91D-4791-A3A0-EB1D60DCA3CE}"/>
                </a:ext>
              </a:extLst>
            </p:cNvPr>
            <p:cNvSpPr txBox="1">
              <a:spLocks/>
            </p:cNvSpPr>
            <p:nvPr/>
          </p:nvSpPr>
          <p:spPr>
            <a:xfrm>
              <a:off x="205900" y="2283463"/>
              <a:ext cx="4108500" cy="10086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fr-FR" sz="1600" dirty="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Le </a:t>
              </a:r>
              <a:r>
                <a:rPr lang="fr-FR" sz="1600" dirty="0">
                  <a:solidFill>
                    <a:schemeClr val="dk1"/>
                  </a:solidFill>
                  <a:latin typeface="Jost SemiBold"/>
                  <a:ea typeface="Jost SemiBold"/>
                  <a:cs typeface="Jost SemiBold"/>
                  <a:sym typeface="Jost SemiBold"/>
                </a:rPr>
                <a:t>projet pilote</a:t>
              </a:r>
              <a:r>
                <a:rPr lang="fr-FR" sz="1600" dirty="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 « Jeunes Ambassadeurs du Patrimoine », devenu aujourd’hui « </a:t>
              </a:r>
              <a:r>
                <a:rPr lang="fr-FR" sz="1600" dirty="0">
                  <a:solidFill>
                    <a:schemeClr val="dk1"/>
                  </a:solidFill>
                  <a:latin typeface="Jost SemiBold"/>
                  <a:ea typeface="Jost SemiBold"/>
                  <a:cs typeface="Jost SemiBold"/>
                  <a:sym typeface="Jost SemiBold"/>
                </a:rPr>
                <a:t>Défi JAP</a:t>
              </a:r>
              <a:r>
                <a:rPr lang="fr-FR" sz="1600" dirty="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 », a vu le jour en 2005 à Mont-devant-Sassey. </a:t>
              </a:r>
              <a:endParaRPr lang="fr-FR" sz="1600" dirty="0"/>
            </a:p>
          </p:txBody>
        </p:sp>
        <p:sp>
          <p:nvSpPr>
            <p:cNvPr id="6" name="Google Shape;64;p14">
              <a:extLst>
                <a:ext uri="{FF2B5EF4-FFF2-40B4-BE49-F238E27FC236}">
                  <a16:creationId xmlns:a16="http://schemas.microsoft.com/office/drawing/2014/main" id="{13A90391-1736-44F9-B944-597FB05B22CD}"/>
                </a:ext>
              </a:extLst>
            </p:cNvPr>
            <p:cNvSpPr txBox="1"/>
            <p:nvPr/>
          </p:nvSpPr>
          <p:spPr>
            <a:xfrm>
              <a:off x="7471500" y="4846100"/>
              <a:ext cx="1049100" cy="1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fr" sz="700">
                  <a:solidFill>
                    <a:schemeClr val="dk2"/>
                  </a:solidFill>
                </a:rPr>
                <a:t>        </a:t>
              </a:r>
              <a:r>
                <a:rPr lang="fr" sz="700">
                  <a:solidFill>
                    <a:schemeClr val="dk2"/>
                  </a:solidFill>
                  <a:latin typeface="Jost Light"/>
                  <a:ea typeface="Jost Light"/>
                  <a:cs typeface="Jost Light"/>
                  <a:sym typeface="Jost Light"/>
                </a:rPr>
                <a:t>©</a:t>
              </a:r>
              <a:r>
                <a:rPr lang="fr" sz="700">
                  <a:solidFill>
                    <a:schemeClr val="dk2"/>
                  </a:solidFill>
                </a:rPr>
                <a:t> </a:t>
              </a:r>
              <a:r>
                <a:rPr lang="fr" sz="700">
                  <a:solidFill>
                    <a:schemeClr val="dk2"/>
                  </a:solidFill>
                  <a:latin typeface="Jost ExtraLight"/>
                  <a:ea typeface="Jost ExtraLight"/>
                  <a:cs typeface="Jost ExtraLight"/>
                  <a:sym typeface="Jost ExtraLight"/>
                </a:rPr>
                <a:t>Défi JAP - 2024</a:t>
              </a:r>
              <a:endParaRPr sz="700">
                <a:solidFill>
                  <a:schemeClr val="dk2"/>
                </a:solidFill>
                <a:latin typeface="Jost ExtraLight"/>
                <a:ea typeface="Jost ExtraLight"/>
                <a:cs typeface="Jost ExtraLight"/>
                <a:sym typeface="Jost ExtraLight"/>
              </a:endParaRPr>
            </a:p>
          </p:txBody>
        </p:sp>
        <p:pic>
          <p:nvPicPr>
            <p:cNvPr id="7" name="Google Shape;65;p14">
              <a:extLst>
                <a:ext uri="{FF2B5EF4-FFF2-40B4-BE49-F238E27FC236}">
                  <a16:creationId xmlns:a16="http://schemas.microsoft.com/office/drawing/2014/main" id="{C768E56A-3D47-4D45-94EE-507B4551285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4100" y="1084025"/>
              <a:ext cx="2907699" cy="12664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31000"/>
                </a:srgbClr>
              </a:outerShdw>
            </a:effectLst>
          </p:spPr>
        </p:pic>
        <p:sp>
          <p:nvSpPr>
            <p:cNvPr id="8" name="Google Shape;66;p14">
              <a:extLst>
                <a:ext uri="{FF2B5EF4-FFF2-40B4-BE49-F238E27FC236}">
                  <a16:creationId xmlns:a16="http://schemas.microsoft.com/office/drawing/2014/main" id="{BE746CF6-2B69-40D1-A805-0A88B0D00E41}"/>
                </a:ext>
              </a:extLst>
            </p:cNvPr>
            <p:cNvSpPr txBox="1"/>
            <p:nvPr/>
          </p:nvSpPr>
          <p:spPr>
            <a:xfrm>
              <a:off x="3368250" y="4846100"/>
              <a:ext cx="1049100" cy="1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fr" sz="700">
                  <a:solidFill>
                    <a:schemeClr val="dk2"/>
                  </a:solidFill>
                </a:rPr>
                <a:t>        </a:t>
              </a:r>
              <a:r>
                <a:rPr lang="fr" sz="700">
                  <a:solidFill>
                    <a:schemeClr val="dk2"/>
                  </a:solidFill>
                  <a:latin typeface="Jost Light"/>
                  <a:ea typeface="Jost Light"/>
                  <a:cs typeface="Jost Light"/>
                  <a:sym typeface="Jost Light"/>
                </a:rPr>
                <a:t>©</a:t>
              </a:r>
              <a:r>
                <a:rPr lang="fr" sz="700">
                  <a:solidFill>
                    <a:schemeClr val="dk2"/>
                  </a:solidFill>
                </a:rPr>
                <a:t> </a:t>
              </a:r>
              <a:r>
                <a:rPr lang="fr" sz="700">
                  <a:solidFill>
                    <a:schemeClr val="dk2"/>
                  </a:solidFill>
                  <a:latin typeface="Jost ExtraLight"/>
                  <a:ea typeface="Jost ExtraLight"/>
                  <a:cs typeface="Jost ExtraLight"/>
                  <a:sym typeface="Jost ExtraLight"/>
                </a:rPr>
                <a:t>Défi JAP - 2024</a:t>
              </a:r>
              <a:endParaRPr sz="700">
                <a:solidFill>
                  <a:schemeClr val="dk2"/>
                </a:solidFill>
                <a:latin typeface="Jost ExtraLight"/>
                <a:ea typeface="Jost ExtraLight"/>
                <a:cs typeface="Jost ExtraLight"/>
                <a:sym typeface="Jost ExtraLight"/>
              </a:endParaRPr>
            </a:p>
          </p:txBody>
        </p:sp>
        <p:sp>
          <p:nvSpPr>
            <p:cNvPr id="9" name="Google Shape;67;p14">
              <a:extLst>
                <a:ext uri="{FF2B5EF4-FFF2-40B4-BE49-F238E27FC236}">
                  <a16:creationId xmlns:a16="http://schemas.microsoft.com/office/drawing/2014/main" id="{151DE5F4-DFA1-4A7D-ABA0-184EF871B094}"/>
                </a:ext>
              </a:extLst>
            </p:cNvPr>
            <p:cNvSpPr/>
            <p:nvPr/>
          </p:nvSpPr>
          <p:spPr>
            <a:xfrm>
              <a:off x="0" y="534000"/>
              <a:ext cx="5831100" cy="316800"/>
            </a:xfrm>
            <a:prstGeom prst="rect">
              <a:avLst/>
            </a:prstGeom>
            <a:solidFill>
              <a:srgbClr val="7F0F2A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38100" dir="5400000" algn="bl" rotWithShape="0">
                <a:srgbClr val="000000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" name="Google Shape;68;p14">
              <a:extLst>
                <a:ext uri="{FF2B5EF4-FFF2-40B4-BE49-F238E27FC236}">
                  <a16:creationId xmlns:a16="http://schemas.microsoft.com/office/drawing/2014/main" id="{8446003B-7ACA-4C7A-BAF5-75CF05853CE5}"/>
                </a:ext>
              </a:extLst>
            </p:cNvPr>
            <p:cNvSpPr txBox="1"/>
            <p:nvPr/>
          </p:nvSpPr>
          <p:spPr>
            <a:xfrm>
              <a:off x="-135500" y="536563"/>
              <a:ext cx="3110100" cy="323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indent="361942"/>
              <a:r>
                <a:rPr lang="fr" sz="1600" dirty="0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Historique du projet</a:t>
              </a:r>
              <a:endParaRPr dirty="0"/>
            </a:p>
          </p:txBody>
        </p:sp>
        <p:sp>
          <p:nvSpPr>
            <p:cNvPr id="11" name="Google Shape;69;p14">
              <a:extLst>
                <a:ext uri="{FF2B5EF4-FFF2-40B4-BE49-F238E27FC236}">
                  <a16:creationId xmlns:a16="http://schemas.microsoft.com/office/drawing/2014/main" id="{4B7C5AC9-D152-4649-9E0D-89A1F6E4B4C0}"/>
                </a:ext>
              </a:extLst>
            </p:cNvPr>
            <p:cNvSpPr txBox="1"/>
            <p:nvPr/>
          </p:nvSpPr>
          <p:spPr>
            <a:xfrm>
              <a:off x="205900" y="3340225"/>
              <a:ext cx="3232800" cy="14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fr" sz="1600" dirty="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Depuis le lancement du projet pilote :</a:t>
              </a:r>
              <a:endParaRPr sz="16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endParaRPr sz="16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marL="457189" indent="-304792">
                <a:lnSpc>
                  <a:spcPct val="115000"/>
                </a:lnSpc>
                <a:buClr>
                  <a:schemeClr val="dk1"/>
                </a:buClr>
                <a:buSzPts val="1200"/>
                <a:buFont typeface="Jost"/>
                <a:buChar char="-"/>
              </a:pPr>
              <a:r>
                <a:rPr lang="fr" sz="1600" dirty="0">
                  <a:solidFill>
                    <a:srgbClr val="7F0F2A"/>
                  </a:solidFill>
                  <a:latin typeface="Jost SemiBold"/>
                  <a:ea typeface="Jost SemiBold"/>
                  <a:cs typeface="Jost SemiBold"/>
                  <a:sym typeface="Jost SemiBold"/>
                </a:rPr>
                <a:t>325</a:t>
              </a:r>
              <a:r>
                <a:rPr lang="fr" sz="1600" dirty="0">
                  <a:solidFill>
                    <a:srgbClr val="7F0F2A"/>
                  </a:solidFill>
                  <a:latin typeface="Jost"/>
                  <a:ea typeface="Jost"/>
                  <a:cs typeface="Jost"/>
                  <a:sym typeface="Jost"/>
                </a:rPr>
                <a:t> </a:t>
              </a:r>
              <a:r>
                <a:rPr lang="fr" sz="1600" dirty="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JAP formés</a:t>
              </a:r>
              <a:endParaRPr sz="16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marL="457189" indent="-304792">
                <a:lnSpc>
                  <a:spcPct val="115000"/>
                </a:lnSpc>
                <a:buClr>
                  <a:schemeClr val="dk1"/>
                </a:buClr>
                <a:buSzPts val="1200"/>
                <a:buFont typeface="Jost"/>
                <a:buChar char="-"/>
              </a:pPr>
              <a:r>
                <a:rPr lang="fr" sz="1600" dirty="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Plus de </a:t>
              </a:r>
              <a:r>
                <a:rPr lang="fr" sz="1600" b="1" dirty="0">
                  <a:solidFill>
                    <a:srgbClr val="7F0F2A"/>
                  </a:solidFill>
                  <a:latin typeface="Jost"/>
                  <a:ea typeface="Jost"/>
                  <a:cs typeface="Jost"/>
                  <a:sym typeface="Jost"/>
                </a:rPr>
                <a:t>14 700</a:t>
              </a:r>
              <a:r>
                <a:rPr lang="fr" sz="1600" dirty="0">
                  <a:solidFill>
                    <a:schemeClr val="dk1"/>
                  </a:solidFill>
                  <a:latin typeface="Jost Medium"/>
                  <a:ea typeface="Jost Medium"/>
                  <a:cs typeface="Jost Medium"/>
                  <a:sym typeface="Jost Medium"/>
                </a:rPr>
                <a:t> </a:t>
              </a:r>
              <a:r>
                <a:rPr lang="fr" sz="1600" dirty="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visites guidées</a:t>
              </a:r>
              <a:endParaRPr sz="16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marL="457189" indent="-304792">
                <a:lnSpc>
                  <a:spcPct val="115000"/>
                </a:lnSpc>
                <a:buClr>
                  <a:schemeClr val="dk1"/>
                </a:buClr>
                <a:buSzPts val="1200"/>
                <a:buFont typeface="Jost"/>
                <a:buChar char="-"/>
              </a:pPr>
              <a:r>
                <a:rPr lang="fr" sz="1600" dirty="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Plus de</a:t>
              </a:r>
              <a:r>
                <a:rPr lang="fr" sz="1600" dirty="0">
                  <a:solidFill>
                    <a:schemeClr val="dk1"/>
                  </a:solidFill>
                  <a:latin typeface="Jost SemiBold"/>
                  <a:ea typeface="Jost SemiBold"/>
                  <a:cs typeface="Jost SemiBold"/>
                  <a:sym typeface="Jost SemiBold"/>
                </a:rPr>
                <a:t> </a:t>
              </a:r>
              <a:r>
                <a:rPr lang="fr" sz="1600" dirty="0">
                  <a:solidFill>
                    <a:srgbClr val="7F0F2A"/>
                  </a:solidFill>
                  <a:latin typeface="Jost SemiBold"/>
                  <a:ea typeface="Jost SemiBold"/>
                  <a:cs typeface="Jost SemiBold"/>
                  <a:sym typeface="Jost SemiBold"/>
                </a:rPr>
                <a:t>26 200</a:t>
              </a:r>
              <a:r>
                <a:rPr lang="fr" sz="1600" dirty="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 heures d’ouverture des édifices</a:t>
              </a:r>
              <a:endParaRPr sz="16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marL="457189">
                <a:lnSpc>
                  <a:spcPct val="115000"/>
                </a:lnSpc>
              </a:pPr>
              <a:endParaRPr sz="12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grpSp>
          <p:nvGrpSpPr>
            <p:cNvPr id="12" name="Google Shape;70;p14">
              <a:extLst>
                <a:ext uri="{FF2B5EF4-FFF2-40B4-BE49-F238E27FC236}">
                  <a16:creationId xmlns:a16="http://schemas.microsoft.com/office/drawing/2014/main" id="{D2AE134B-6F8F-462D-AA37-0986AAA54ABB}"/>
                </a:ext>
              </a:extLst>
            </p:cNvPr>
            <p:cNvGrpSpPr/>
            <p:nvPr/>
          </p:nvGrpSpPr>
          <p:grpSpPr>
            <a:xfrm>
              <a:off x="3581800" y="3958932"/>
              <a:ext cx="4248000" cy="994398"/>
              <a:chOff x="3913250" y="3958932"/>
              <a:chExt cx="4248000" cy="994398"/>
            </a:xfrm>
          </p:grpSpPr>
          <p:grpSp>
            <p:nvGrpSpPr>
              <p:cNvPr id="13" name="Google Shape;71;p14">
                <a:extLst>
                  <a:ext uri="{FF2B5EF4-FFF2-40B4-BE49-F238E27FC236}">
                    <a16:creationId xmlns:a16="http://schemas.microsoft.com/office/drawing/2014/main" id="{496088F1-9FBC-47F6-AE9C-E3A4D07C3870}"/>
                  </a:ext>
                </a:extLst>
              </p:cNvPr>
              <p:cNvGrpSpPr/>
              <p:nvPr/>
            </p:nvGrpSpPr>
            <p:grpSpPr>
              <a:xfrm>
                <a:off x="3913250" y="3958932"/>
                <a:ext cx="4248000" cy="994398"/>
                <a:chOff x="2949350" y="3958682"/>
                <a:chExt cx="4248000" cy="994398"/>
              </a:xfrm>
            </p:grpSpPr>
            <p:sp>
              <p:nvSpPr>
                <p:cNvPr id="17" name="Google Shape;72;p14">
                  <a:extLst>
                    <a:ext uri="{FF2B5EF4-FFF2-40B4-BE49-F238E27FC236}">
                      <a16:creationId xmlns:a16="http://schemas.microsoft.com/office/drawing/2014/main" id="{45C3F912-C9BB-4F8A-A0CF-0EFCB94F4737}"/>
                    </a:ext>
                  </a:extLst>
                </p:cNvPr>
                <p:cNvSpPr/>
                <p:nvPr/>
              </p:nvSpPr>
              <p:spPr>
                <a:xfrm>
                  <a:off x="2949350" y="4015750"/>
                  <a:ext cx="4248000" cy="830100"/>
                </a:xfrm>
                <a:prstGeom prst="rect">
                  <a:avLst/>
                </a:prstGeom>
                <a:solidFill>
                  <a:srgbClr val="000000">
                    <a:alpha val="36710"/>
                  </a:srgbClr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18" name="Google Shape;73;p14">
                  <a:extLst>
                    <a:ext uri="{FF2B5EF4-FFF2-40B4-BE49-F238E27FC236}">
                      <a16:creationId xmlns:a16="http://schemas.microsoft.com/office/drawing/2014/main" id="{E3E0C0F2-E7CC-4B70-8500-0D747F805907}"/>
                    </a:ext>
                  </a:extLst>
                </p:cNvPr>
                <p:cNvSpPr txBox="1"/>
                <p:nvPr/>
              </p:nvSpPr>
              <p:spPr>
                <a:xfrm>
                  <a:off x="3131413" y="3958682"/>
                  <a:ext cx="3916200" cy="9943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1200"/>
                    </a:spcBef>
                    <a:spcAft>
                      <a:spcPts val="1200"/>
                    </a:spcAft>
                  </a:pPr>
                  <a:r>
                    <a:rPr lang="fr" dirty="0">
                      <a:solidFill>
                        <a:schemeClr val="lt1"/>
                      </a:solidFill>
                      <a:latin typeface="Jost"/>
                      <a:ea typeface="Jost"/>
                      <a:cs typeface="Jost"/>
                      <a:sym typeface="Jost"/>
                    </a:rPr>
                    <a:t>Une </a:t>
                  </a:r>
                  <a:r>
                    <a:rPr lang="fr" dirty="0">
                      <a:solidFill>
                        <a:schemeClr val="lt1"/>
                      </a:solidFill>
                      <a:latin typeface="Jost SemiBold"/>
                      <a:ea typeface="Jost SemiBold"/>
                      <a:cs typeface="Jost SemiBold"/>
                      <a:sym typeface="Jost SemiBold"/>
                    </a:rPr>
                    <a:t>véritable formation de guide</a:t>
                  </a:r>
                  <a:r>
                    <a:rPr lang="fr" dirty="0">
                      <a:solidFill>
                        <a:schemeClr val="lt1"/>
                      </a:solidFill>
                      <a:latin typeface="Jost"/>
                      <a:ea typeface="Jost"/>
                      <a:cs typeface="Jost"/>
                      <a:sym typeface="Jost"/>
                    </a:rPr>
                    <a:t> du patrimoine aux adolescents </a:t>
                  </a:r>
                  <a:r>
                    <a:rPr lang="fr" dirty="0">
                      <a:solidFill>
                        <a:schemeClr val="lt1"/>
                      </a:solidFill>
                      <a:latin typeface="Jost SemiBold"/>
                      <a:ea typeface="Jost SemiBold"/>
                      <a:cs typeface="Jost SemiBold"/>
                      <a:sym typeface="Jost SemiBold"/>
                    </a:rPr>
                    <a:t>dès l’âge de 12 ans</a:t>
                  </a:r>
                  <a:r>
                    <a:rPr lang="fr" dirty="0">
                      <a:solidFill>
                        <a:schemeClr val="lt1"/>
                      </a:solidFill>
                      <a:latin typeface="Jost"/>
                      <a:ea typeface="Jost"/>
                      <a:cs typeface="Jost"/>
                      <a:sym typeface="Jost"/>
                    </a:rPr>
                    <a:t>.</a:t>
                  </a:r>
                  <a:endParaRPr dirty="0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4" name="Google Shape;74;p14">
                <a:extLst>
                  <a:ext uri="{FF2B5EF4-FFF2-40B4-BE49-F238E27FC236}">
                    <a16:creationId xmlns:a16="http://schemas.microsoft.com/office/drawing/2014/main" id="{AFA0F01D-5057-429A-8637-98103658CD4D}"/>
                  </a:ext>
                </a:extLst>
              </p:cNvPr>
              <p:cNvGrpSpPr/>
              <p:nvPr/>
            </p:nvGrpSpPr>
            <p:grpSpPr>
              <a:xfrm>
                <a:off x="4009263" y="4115800"/>
                <a:ext cx="240000" cy="269400"/>
                <a:chOff x="163850" y="3873375"/>
                <a:chExt cx="240000" cy="269400"/>
              </a:xfrm>
            </p:grpSpPr>
            <p:cxnSp>
              <p:nvCxnSpPr>
                <p:cNvPr id="15" name="Google Shape;75;p14">
                  <a:extLst>
                    <a:ext uri="{FF2B5EF4-FFF2-40B4-BE49-F238E27FC236}">
                      <a16:creationId xmlns:a16="http://schemas.microsoft.com/office/drawing/2014/main" id="{8BD5C80D-B65B-47B2-92FA-CDFC3D5042D9}"/>
                    </a:ext>
                  </a:extLst>
                </p:cNvPr>
                <p:cNvCxnSpPr/>
                <p:nvPr/>
              </p:nvCxnSpPr>
              <p:spPr>
                <a:xfrm>
                  <a:off x="169975" y="3873375"/>
                  <a:ext cx="0" cy="269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76;p14">
                  <a:extLst>
                    <a:ext uri="{FF2B5EF4-FFF2-40B4-BE49-F238E27FC236}">
                      <a16:creationId xmlns:a16="http://schemas.microsoft.com/office/drawing/2014/main" id="{EF4971BC-7ED2-4ACB-A7DC-35F9A5170861}"/>
                    </a:ext>
                  </a:extLst>
                </p:cNvPr>
                <p:cNvCxnSpPr/>
                <p:nvPr/>
              </p:nvCxnSpPr>
              <p:spPr>
                <a:xfrm rot="10800000">
                  <a:off x="163850" y="3892725"/>
                  <a:ext cx="2400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" name="Google Shape;77;p14">
              <a:extLst>
                <a:ext uri="{FF2B5EF4-FFF2-40B4-BE49-F238E27FC236}">
                  <a16:creationId xmlns:a16="http://schemas.microsoft.com/office/drawing/2014/main" id="{0009A053-B8DB-4929-AB99-0A19CC6546F3}"/>
                </a:ext>
              </a:extLst>
            </p:cNvPr>
            <p:cNvGrpSpPr/>
            <p:nvPr/>
          </p:nvGrpSpPr>
          <p:grpSpPr>
            <a:xfrm>
              <a:off x="7529863" y="4549825"/>
              <a:ext cx="196500" cy="211500"/>
              <a:chOff x="4088125" y="4326375"/>
              <a:chExt cx="196500" cy="211500"/>
            </a:xfrm>
          </p:grpSpPr>
          <p:cxnSp>
            <p:nvCxnSpPr>
              <p:cNvPr id="20" name="Google Shape;78;p14">
                <a:extLst>
                  <a:ext uri="{FF2B5EF4-FFF2-40B4-BE49-F238E27FC236}">
                    <a16:creationId xmlns:a16="http://schemas.microsoft.com/office/drawing/2014/main" id="{543C7E7C-5E5C-453A-AD69-94F55F947C99}"/>
                  </a:ext>
                </a:extLst>
              </p:cNvPr>
              <p:cNvCxnSpPr/>
              <p:nvPr/>
            </p:nvCxnSpPr>
            <p:spPr>
              <a:xfrm rot="10800000">
                <a:off x="4278550" y="4326375"/>
                <a:ext cx="0" cy="2115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79;p14">
                <a:extLst>
                  <a:ext uri="{FF2B5EF4-FFF2-40B4-BE49-F238E27FC236}">
                    <a16:creationId xmlns:a16="http://schemas.microsoft.com/office/drawing/2014/main" id="{5CAAB95F-40CE-466C-8E18-92A7243855DB}"/>
                  </a:ext>
                </a:extLst>
              </p:cNvPr>
              <p:cNvCxnSpPr/>
              <p:nvPr/>
            </p:nvCxnSpPr>
            <p:spPr>
              <a:xfrm>
                <a:off x="4088125" y="4518500"/>
                <a:ext cx="1965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740822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9;p16">
            <a:extLst>
              <a:ext uri="{FF2B5EF4-FFF2-40B4-BE49-F238E27FC236}">
                <a16:creationId xmlns:a16="http://schemas.microsoft.com/office/drawing/2014/main" id="{6E899EDF-F586-4118-98F7-129250B2BB73}"/>
              </a:ext>
            </a:extLst>
          </p:cNvPr>
          <p:cNvSpPr/>
          <p:nvPr/>
        </p:nvSpPr>
        <p:spPr>
          <a:xfrm>
            <a:off x="5451392" y="5396820"/>
            <a:ext cx="6618404" cy="63567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6" name="Google Shape;121;p16">
            <a:extLst>
              <a:ext uri="{FF2B5EF4-FFF2-40B4-BE49-F238E27FC236}">
                <a16:creationId xmlns:a16="http://schemas.microsoft.com/office/drawing/2014/main" id="{3513B63A-74FC-409C-9D5D-C96DC0A84E2A}"/>
              </a:ext>
            </a:extLst>
          </p:cNvPr>
          <p:cNvSpPr txBox="1">
            <a:spLocks/>
          </p:cNvSpPr>
          <p:nvPr/>
        </p:nvSpPr>
        <p:spPr>
          <a:xfrm>
            <a:off x="6191107" y="2200568"/>
            <a:ext cx="4190511" cy="27711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Pts val="605"/>
              <a:buNone/>
            </a:pPr>
            <a:r>
              <a:rPr lang="fr-FR" sz="16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Faute de moyens, </a:t>
            </a:r>
            <a:r>
              <a:rPr lang="fr-FR" sz="1600" dirty="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rPr>
              <a:t>les communes n’arrivent pas à assurer</a:t>
            </a:r>
            <a:r>
              <a:rPr lang="fr-FR" sz="16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la préservation du patrimoine.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605"/>
              <a:buNone/>
            </a:pPr>
            <a:endParaRPr lang="fr-FR" sz="16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605"/>
              <a:buNone/>
            </a:pPr>
            <a:r>
              <a:rPr lang="fr-FR" sz="16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Les édifices </a:t>
            </a:r>
            <a:r>
              <a:rPr lang="fr-FR" sz="1600" dirty="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rPr>
              <a:t>se dégradent et ferment</a:t>
            </a:r>
            <a:r>
              <a:rPr lang="fr-FR" sz="1600" dirty="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rPr>
              <a:t>.</a:t>
            </a:r>
            <a:endParaRPr lang="fr-FR" sz="16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605"/>
              <a:buNone/>
            </a:pPr>
            <a:endParaRPr lang="fr-FR" sz="16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605"/>
              <a:buNone/>
            </a:pPr>
            <a:r>
              <a:rPr lang="fr-FR" sz="16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Les jeunes doivent pouvoir se réapproprier </a:t>
            </a:r>
            <a:r>
              <a:rPr lang="fr-FR" sz="160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leur histoire et leur patrimoine.</a:t>
            </a:r>
            <a:endParaRPr lang="fr-FR" sz="1600" b="1" dirty="0"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8" name="Google Shape;123;p16">
            <a:extLst>
              <a:ext uri="{FF2B5EF4-FFF2-40B4-BE49-F238E27FC236}">
                <a16:creationId xmlns:a16="http://schemas.microsoft.com/office/drawing/2014/main" id="{A2755AC3-1D6A-4551-9217-B45E3D97026B}"/>
              </a:ext>
            </a:extLst>
          </p:cNvPr>
          <p:cNvSpPr/>
          <p:nvPr/>
        </p:nvSpPr>
        <p:spPr>
          <a:xfrm>
            <a:off x="-317499" y="737238"/>
            <a:ext cx="8029808" cy="416684"/>
          </a:xfrm>
          <a:prstGeom prst="rect">
            <a:avLst/>
          </a:prstGeom>
          <a:solidFill>
            <a:srgbClr val="7F0F2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540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9" name="Google Shape;124;p16">
            <a:extLst>
              <a:ext uri="{FF2B5EF4-FFF2-40B4-BE49-F238E27FC236}">
                <a16:creationId xmlns:a16="http://schemas.microsoft.com/office/drawing/2014/main" id="{B169372A-F467-474C-8614-C0D7697890C9}"/>
              </a:ext>
            </a:extLst>
          </p:cNvPr>
          <p:cNvSpPr txBox="1"/>
          <p:nvPr/>
        </p:nvSpPr>
        <p:spPr>
          <a:xfrm>
            <a:off x="1" y="734894"/>
            <a:ext cx="7712434" cy="430857"/>
          </a:xfrm>
          <a:prstGeom prst="rect">
            <a:avLst/>
          </a:prstGeom>
          <a:solidFill>
            <a:srgbClr val="7F0F2A">
              <a:alpha val="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indent="361942"/>
            <a:r>
              <a:rPr lang="fr" sz="1600" dirty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Les constats à l’origine du projet</a:t>
            </a:r>
            <a:endParaRPr dirty="0"/>
          </a:p>
        </p:txBody>
      </p:sp>
      <p:grpSp>
        <p:nvGrpSpPr>
          <p:cNvPr id="10" name="Google Shape;125;p16">
            <a:extLst>
              <a:ext uri="{FF2B5EF4-FFF2-40B4-BE49-F238E27FC236}">
                <a16:creationId xmlns:a16="http://schemas.microsoft.com/office/drawing/2014/main" id="{61215886-CA35-435E-9815-54502DF9ED88}"/>
              </a:ext>
            </a:extLst>
          </p:cNvPr>
          <p:cNvGrpSpPr/>
          <p:nvPr/>
        </p:nvGrpSpPr>
        <p:grpSpPr>
          <a:xfrm>
            <a:off x="5232167" y="2241567"/>
            <a:ext cx="940662" cy="2614532"/>
            <a:chOff x="3872400" y="2979800"/>
            <a:chExt cx="715175" cy="1987800"/>
          </a:xfrm>
        </p:grpSpPr>
        <p:cxnSp>
          <p:nvCxnSpPr>
            <p:cNvPr id="11" name="Google Shape;126;p16">
              <a:extLst>
                <a:ext uri="{FF2B5EF4-FFF2-40B4-BE49-F238E27FC236}">
                  <a16:creationId xmlns:a16="http://schemas.microsoft.com/office/drawing/2014/main" id="{6351B881-F1A1-4D17-A6F2-06409F40CAB3}"/>
                </a:ext>
              </a:extLst>
            </p:cNvPr>
            <p:cNvCxnSpPr/>
            <p:nvPr/>
          </p:nvCxnSpPr>
          <p:spPr>
            <a:xfrm>
              <a:off x="3872400" y="2995275"/>
              <a:ext cx="628200" cy="0"/>
            </a:xfrm>
            <a:prstGeom prst="straightConnector1">
              <a:avLst/>
            </a:prstGeom>
            <a:noFill/>
            <a:ln w="38100" cap="flat" cmpd="sng">
              <a:solidFill>
                <a:srgbClr val="7F0F2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7;p16">
              <a:extLst>
                <a:ext uri="{FF2B5EF4-FFF2-40B4-BE49-F238E27FC236}">
                  <a16:creationId xmlns:a16="http://schemas.microsoft.com/office/drawing/2014/main" id="{FCA75685-C076-446D-B045-1DE141C78B2F}"/>
                </a:ext>
              </a:extLst>
            </p:cNvPr>
            <p:cNvCxnSpPr/>
            <p:nvPr/>
          </p:nvCxnSpPr>
          <p:spPr>
            <a:xfrm>
              <a:off x="4480775" y="2979800"/>
              <a:ext cx="7500" cy="1987800"/>
            </a:xfrm>
            <a:prstGeom prst="straightConnector1">
              <a:avLst/>
            </a:prstGeom>
            <a:noFill/>
            <a:ln w="38100" cap="flat" cmpd="sng">
              <a:solidFill>
                <a:srgbClr val="7F0F2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8;p16">
              <a:extLst>
                <a:ext uri="{FF2B5EF4-FFF2-40B4-BE49-F238E27FC236}">
                  <a16:creationId xmlns:a16="http://schemas.microsoft.com/office/drawing/2014/main" id="{54F7DF8E-9696-43CC-8893-0B15B10DCD21}"/>
                </a:ext>
              </a:extLst>
            </p:cNvPr>
            <p:cNvCxnSpPr/>
            <p:nvPr/>
          </p:nvCxnSpPr>
          <p:spPr>
            <a:xfrm>
              <a:off x="4480775" y="3139450"/>
              <a:ext cx="106800" cy="0"/>
            </a:xfrm>
            <a:prstGeom prst="straightConnector1">
              <a:avLst/>
            </a:prstGeom>
            <a:noFill/>
            <a:ln w="38100" cap="flat" cmpd="sng">
              <a:solidFill>
                <a:srgbClr val="7F0F2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29;p16">
              <a:extLst>
                <a:ext uri="{FF2B5EF4-FFF2-40B4-BE49-F238E27FC236}">
                  <a16:creationId xmlns:a16="http://schemas.microsoft.com/office/drawing/2014/main" id="{C28A9711-2183-4013-8A84-F96177A69F09}"/>
                </a:ext>
              </a:extLst>
            </p:cNvPr>
            <p:cNvCxnSpPr/>
            <p:nvPr/>
          </p:nvCxnSpPr>
          <p:spPr>
            <a:xfrm>
              <a:off x="4480775" y="4002075"/>
              <a:ext cx="106800" cy="0"/>
            </a:xfrm>
            <a:prstGeom prst="straightConnector1">
              <a:avLst/>
            </a:prstGeom>
            <a:noFill/>
            <a:ln w="38100" cap="flat" cmpd="sng">
              <a:solidFill>
                <a:srgbClr val="7F0F2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30;p16">
              <a:extLst>
                <a:ext uri="{FF2B5EF4-FFF2-40B4-BE49-F238E27FC236}">
                  <a16:creationId xmlns:a16="http://schemas.microsoft.com/office/drawing/2014/main" id="{10C3883E-B6E7-41B3-9EB1-DB0F50756B1A}"/>
                </a:ext>
              </a:extLst>
            </p:cNvPr>
            <p:cNvCxnSpPr/>
            <p:nvPr/>
          </p:nvCxnSpPr>
          <p:spPr>
            <a:xfrm>
              <a:off x="4480775" y="4549150"/>
              <a:ext cx="106800" cy="0"/>
            </a:xfrm>
            <a:prstGeom prst="straightConnector1">
              <a:avLst/>
            </a:prstGeom>
            <a:noFill/>
            <a:ln w="38100" cap="flat" cmpd="sng">
              <a:solidFill>
                <a:srgbClr val="7F0F2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Google Shape;131;p16">
            <a:extLst>
              <a:ext uri="{FF2B5EF4-FFF2-40B4-BE49-F238E27FC236}">
                <a16:creationId xmlns:a16="http://schemas.microsoft.com/office/drawing/2014/main" id="{13520603-EB4E-4B39-AC56-B937EADF5FD8}"/>
              </a:ext>
            </a:extLst>
          </p:cNvPr>
          <p:cNvSpPr txBox="1">
            <a:spLocks/>
          </p:cNvSpPr>
          <p:nvPr/>
        </p:nvSpPr>
        <p:spPr>
          <a:xfrm>
            <a:off x="5603532" y="5385068"/>
            <a:ext cx="6152397" cy="5670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Pts val="605"/>
              <a:buNone/>
            </a:pPr>
            <a:r>
              <a:rPr lang="fr-FR" sz="1600" b="1" dirty="0">
                <a:solidFill>
                  <a:srgbClr val="7F0F2A"/>
                </a:solidFill>
                <a:latin typeface="Jost"/>
                <a:ea typeface="Jost"/>
                <a:cs typeface="Jost"/>
                <a:sym typeface="Jost"/>
              </a:rPr>
              <a:t>&gt;&gt; Le patrimoine est un outil de développement du territoire</a:t>
            </a:r>
          </a:p>
        </p:txBody>
      </p:sp>
      <p:pic>
        <p:nvPicPr>
          <p:cNvPr id="23" name="Image 22" descr="Une image contenant ciel, plein air, herbe, nuage&#10;&#10;Description générée automatiquement">
            <a:extLst>
              <a:ext uri="{FF2B5EF4-FFF2-40B4-BE49-F238E27FC236}">
                <a16:creationId xmlns:a16="http://schemas.microsoft.com/office/drawing/2014/main" id="{FABBC9FB-4EC8-4CDE-858E-16A4717E9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0" y="1753280"/>
            <a:ext cx="5064142" cy="3591106"/>
          </a:xfrm>
          <a:prstGeom prst="rect">
            <a:avLst/>
          </a:prstGeom>
        </p:spPr>
      </p:pic>
      <p:pic>
        <p:nvPicPr>
          <p:cNvPr id="24" name="Image 23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5D7B6BE0-1100-4603-8BF8-25665155B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0" y="6238875"/>
            <a:ext cx="12188389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8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6683F99-5285-404D-B56E-720F3F5A5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-66675"/>
            <a:ext cx="12188389" cy="6858000"/>
          </a:xfrm>
          <a:prstGeom prst="rect">
            <a:avLst/>
          </a:prstGeom>
        </p:spPr>
      </p:pic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63CEA280-6EC8-4594-BC2A-0D504793E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1805" y="6048374"/>
            <a:ext cx="12188389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69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FB15DAD-B448-4F2D-A531-961019A45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2"/>
          <a:stretch/>
        </p:blipFill>
        <p:spPr>
          <a:xfrm>
            <a:off x="0" y="6238875"/>
            <a:ext cx="12188389" cy="61912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EE32033F-B2D6-459A-948C-D713971E8093}"/>
              </a:ext>
            </a:extLst>
          </p:cNvPr>
          <p:cNvGrpSpPr/>
          <p:nvPr/>
        </p:nvGrpSpPr>
        <p:grpSpPr>
          <a:xfrm>
            <a:off x="-188681" y="0"/>
            <a:ext cx="14816330" cy="6858000"/>
            <a:chOff x="-99781" y="0"/>
            <a:chExt cx="11112250" cy="5143501"/>
          </a:xfrm>
        </p:grpSpPr>
        <p:pic>
          <p:nvPicPr>
            <p:cNvPr id="4" name="Google Shape;201;p21">
              <a:extLst>
                <a:ext uri="{FF2B5EF4-FFF2-40B4-BE49-F238E27FC236}">
                  <a16:creationId xmlns:a16="http://schemas.microsoft.com/office/drawing/2014/main" id="{39C608DF-12D2-427D-A4EA-688AB17A932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960" t="1444" r="1064" b="1628"/>
            <a:stretch/>
          </p:blipFill>
          <p:spPr>
            <a:xfrm>
              <a:off x="3752944" y="0"/>
              <a:ext cx="7259525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02;p21">
              <a:extLst>
                <a:ext uri="{FF2B5EF4-FFF2-40B4-BE49-F238E27FC236}">
                  <a16:creationId xmlns:a16="http://schemas.microsoft.com/office/drawing/2014/main" id="{B322E2A9-FE31-485E-80ED-62306F3535B2}"/>
                </a:ext>
              </a:extLst>
            </p:cNvPr>
            <p:cNvSpPr/>
            <p:nvPr/>
          </p:nvSpPr>
          <p:spPr>
            <a:xfrm>
              <a:off x="35719" y="534000"/>
              <a:ext cx="5831100" cy="316800"/>
            </a:xfrm>
            <a:prstGeom prst="rect">
              <a:avLst/>
            </a:prstGeom>
            <a:solidFill>
              <a:srgbClr val="7F0F2A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38100" dir="5400000" algn="bl" rotWithShape="0">
                <a:srgbClr val="000000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3;p21">
              <a:extLst>
                <a:ext uri="{FF2B5EF4-FFF2-40B4-BE49-F238E27FC236}">
                  <a16:creationId xmlns:a16="http://schemas.microsoft.com/office/drawing/2014/main" id="{12128480-77D2-4761-982F-B01A87536E05}"/>
                </a:ext>
              </a:extLst>
            </p:cNvPr>
            <p:cNvSpPr txBox="1"/>
            <p:nvPr/>
          </p:nvSpPr>
          <p:spPr>
            <a:xfrm>
              <a:off x="-99781" y="543601"/>
              <a:ext cx="55076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36195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600" dirty="0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Nos Enjeux écologiques et patrimoniaux</a:t>
              </a:r>
              <a:endParaRPr dirty="0"/>
            </a:p>
          </p:txBody>
        </p:sp>
        <p:sp>
          <p:nvSpPr>
            <p:cNvPr id="7" name="Google Shape;204;p21">
              <a:extLst>
                <a:ext uri="{FF2B5EF4-FFF2-40B4-BE49-F238E27FC236}">
                  <a16:creationId xmlns:a16="http://schemas.microsoft.com/office/drawing/2014/main" id="{59FE4AFE-E2FC-42B4-AFBC-A6849F5F1D36}"/>
                </a:ext>
              </a:extLst>
            </p:cNvPr>
            <p:cNvSpPr/>
            <p:nvPr/>
          </p:nvSpPr>
          <p:spPr>
            <a:xfrm>
              <a:off x="333144" y="1667850"/>
              <a:ext cx="3826500" cy="1507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5;p21">
              <a:extLst>
                <a:ext uri="{FF2B5EF4-FFF2-40B4-BE49-F238E27FC236}">
                  <a16:creationId xmlns:a16="http://schemas.microsoft.com/office/drawing/2014/main" id="{AC93418C-72E0-404F-AE9E-3581A9DE1D68}"/>
                </a:ext>
              </a:extLst>
            </p:cNvPr>
            <p:cNvSpPr txBox="1">
              <a:spLocks/>
            </p:cNvSpPr>
            <p:nvPr/>
          </p:nvSpPr>
          <p:spPr>
            <a:xfrm>
              <a:off x="333144" y="1401050"/>
              <a:ext cx="3741600" cy="19581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rmAutofit fontScale="92500" lnSpcReduction="10000"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fr-FR" sz="1200" dirty="0">
                <a:solidFill>
                  <a:schemeClr val="dk1"/>
                </a:solidFill>
                <a:highlight>
                  <a:srgbClr val="FFFFFF"/>
                </a:highlight>
                <a:latin typeface="Jost"/>
                <a:ea typeface="Jost"/>
                <a:cs typeface="Jost"/>
                <a:sym typeface="Jost"/>
              </a:endParaRPr>
            </a:p>
            <a:p>
              <a:pPr marL="0" indent="0" algn="just">
                <a:lnSpc>
                  <a:spcPct val="150000"/>
                </a:lnSpc>
                <a:spcBef>
                  <a:spcPts val="800"/>
                </a:spcBef>
                <a:buFont typeface="Arial" panose="020B0604020202020204" pitchFamily="34" charset="0"/>
                <a:buNone/>
              </a:pP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Nos associations </a:t>
              </a: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 SemiBold"/>
                  <a:ea typeface="Jost SemiBold"/>
                  <a:cs typeface="Jost SemiBold"/>
                  <a:sym typeface="Jost SemiBold"/>
                </a:rPr>
                <a:t>doivent se renouveler</a:t>
              </a: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 Medium"/>
                  <a:ea typeface="Jost Medium"/>
                  <a:cs typeface="Jost Medium"/>
                  <a:sym typeface="Jost Medium"/>
                </a:rPr>
                <a:t>.</a:t>
              </a: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 </a:t>
              </a:r>
            </a:p>
            <a:p>
              <a:pPr marL="0" indent="0" algn="just">
                <a:lnSpc>
                  <a:spcPct val="150000"/>
                </a:lnSpc>
                <a:spcBef>
                  <a:spcPts val="800"/>
                </a:spcBef>
                <a:buFont typeface="Arial" panose="020B0604020202020204" pitchFamily="34" charset="0"/>
                <a:buNone/>
              </a:pP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Notre patrimoine bâti est de moins en moins utilisé.     </a:t>
              </a:r>
            </a:p>
            <a:p>
              <a:pPr marL="0" indent="0" algn="just">
                <a:lnSpc>
                  <a:spcPct val="150000"/>
                </a:lnSpc>
                <a:spcBef>
                  <a:spcPts val="800"/>
                </a:spcBef>
                <a:buFont typeface="Arial" panose="020B0604020202020204" pitchFamily="34" charset="0"/>
                <a:buNone/>
              </a:pP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Il faut lui </a:t>
              </a: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 SemiBold"/>
                  <a:ea typeface="Jost SemiBold"/>
                  <a:cs typeface="Jost SemiBold"/>
                  <a:sym typeface="Jost SemiBold"/>
                </a:rPr>
                <a:t>redonner un sens et une utilité partagée</a:t>
              </a: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.</a:t>
              </a: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 Medium"/>
                  <a:ea typeface="Jost Medium"/>
                  <a:cs typeface="Jost Medium"/>
                  <a:sym typeface="Jost Medium"/>
                </a:rPr>
                <a:t> </a:t>
              </a:r>
              <a:endParaRPr lang="fr-FR" sz="1700" dirty="0">
                <a:solidFill>
                  <a:schemeClr val="dk1"/>
                </a:solidFill>
                <a:highlight>
                  <a:schemeClr val="lt1"/>
                </a:highlight>
                <a:latin typeface="Jost"/>
                <a:ea typeface="Jost"/>
                <a:cs typeface="Jost"/>
                <a:sym typeface="Jost"/>
              </a:endParaRPr>
            </a:p>
            <a:p>
              <a:pPr marL="0" indent="0" algn="just">
                <a:lnSpc>
                  <a:spcPct val="150000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Nous utilisons et </a:t>
              </a: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 SemiBold"/>
                  <a:ea typeface="Jost SemiBold"/>
                  <a:cs typeface="Jost SemiBold"/>
                  <a:sym typeface="Jost SemiBold"/>
                </a:rPr>
                <a:t>partageons le bâti ancien</a:t>
              </a:r>
              <a:r>
                <a:rPr lang="fr-FR" sz="1700" dirty="0">
                  <a:solidFill>
                    <a:schemeClr val="dk1"/>
                  </a:solidFill>
                  <a:highlight>
                    <a:schemeClr val="lt1"/>
                  </a:highlight>
                  <a:latin typeface="Jost"/>
                  <a:ea typeface="Jost"/>
                  <a:cs typeface="Jost"/>
                  <a:sym typeface="Jost"/>
                </a:rPr>
                <a:t> afin d’éviter de nouvelles constructions.</a:t>
              </a:r>
            </a:p>
          </p:txBody>
        </p:sp>
        <p:cxnSp>
          <p:nvCxnSpPr>
            <p:cNvPr id="9" name="Google Shape;207;p21">
              <a:extLst>
                <a:ext uri="{FF2B5EF4-FFF2-40B4-BE49-F238E27FC236}">
                  <a16:creationId xmlns:a16="http://schemas.microsoft.com/office/drawing/2014/main" id="{79673D91-57E4-465C-9B3E-F28B82A8A285}"/>
                </a:ext>
              </a:extLst>
            </p:cNvPr>
            <p:cNvCxnSpPr/>
            <p:nvPr/>
          </p:nvCxnSpPr>
          <p:spPr>
            <a:xfrm>
              <a:off x="274044" y="1726975"/>
              <a:ext cx="0" cy="1404300"/>
            </a:xfrm>
            <a:prstGeom prst="straightConnector1">
              <a:avLst/>
            </a:prstGeom>
            <a:noFill/>
            <a:ln w="19050" cap="flat" cmpd="sng">
              <a:solidFill>
                <a:srgbClr val="7F0F2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034023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277</Words>
  <Application>Microsoft Office PowerPoint</Application>
  <PresentationFormat>Grand écran</PresentationFormat>
  <Paragraphs>47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6" baseType="lpstr">
      <vt:lpstr>Architects Daughter</vt:lpstr>
      <vt:lpstr>Arial</vt:lpstr>
      <vt:lpstr>Calibri</vt:lpstr>
      <vt:lpstr>Calibri Light</vt:lpstr>
      <vt:lpstr>Jost</vt:lpstr>
      <vt:lpstr>Jost ExtraLight</vt:lpstr>
      <vt:lpstr>Jost Light</vt:lpstr>
      <vt:lpstr>Jost Medium</vt:lpstr>
      <vt:lpstr>Jost SemiBold</vt:lpstr>
      <vt:lpstr>Maiandra GD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cornette</dc:creator>
  <cp:lastModifiedBy>guillaume cornette</cp:lastModifiedBy>
  <cp:revision>12</cp:revision>
  <dcterms:created xsi:type="dcterms:W3CDTF">2024-10-17T15:28:01Z</dcterms:created>
  <dcterms:modified xsi:type="dcterms:W3CDTF">2024-10-17T17:22:40Z</dcterms:modified>
</cp:coreProperties>
</file>